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embeddedFontLst>
    <p:embeddedFont>
      <p:font typeface="MiSans" panose="020B0604020202020204" charset="-12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90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77AD6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g.png"/>
          <p:cNvPicPr>
            <a:picLocks noChangeAspect="1"/>
          </p:cNvPicPr>
          <p:nvPr/>
        </p:nvPicPr>
        <p:blipFill>
          <a:blip r:embed="rId3"/>
          <a:srcRect l="5266" t="24656" r="5667" b="24531"/>
          <a:stretch/>
        </p:blipFill>
        <p:spPr>
          <a:xfrm>
            <a:off x="-184785" y="-172085"/>
            <a:ext cx="12554585" cy="7219950"/>
          </a:xfrm>
          <a:prstGeom prst="rect">
            <a:avLst/>
          </a:prstGeom>
        </p:spPr>
      </p:pic>
      <p:sp>
        <p:nvSpPr>
          <p:cNvPr id="3" name="Text 0"/>
          <p:cNvSpPr/>
          <p:nvPr/>
        </p:nvSpPr>
        <p:spPr>
          <a:xfrm>
            <a:off x="971550" y="2432050"/>
            <a:ext cx="10248900" cy="987425"/>
          </a:xfrm>
          <a:prstGeom prst="rect">
            <a:avLst/>
          </a:prstGeom>
          <a:noFill/>
          <a:ln/>
        </p:spPr>
        <p:txBody>
          <a:bodyPr wrap="square" lIns="0" tIns="0" rIns="0" bIns="0" rtlCol="0" anchor="t">
            <a:spAutoFit/>
          </a:bodyPr>
          <a:lstStyle/>
          <a:p>
            <a:pPr algn="ctr">
              <a:lnSpc>
                <a:spcPct val="120000"/>
              </a:lnSpc>
            </a:pPr>
            <a:r>
              <a:rPr lang="en-US" sz="5400" b="1" dirty="0">
                <a:solidFill>
                  <a:srgbClr val="000000"/>
                </a:solidFill>
                <a:latin typeface="MiSans" pitchFamily="34" charset="0"/>
                <a:ea typeface="MiSans" pitchFamily="34" charset="-122"/>
                <a:cs typeface="MiSans" pitchFamily="34" charset="-120"/>
              </a:rPr>
              <a:t>AI Scams Exposed</a:t>
            </a:r>
            <a:endParaRPr lang="en-US" sz="1600" dirty="0"/>
          </a:p>
        </p:txBody>
      </p:sp>
      <p:sp>
        <p:nvSpPr>
          <p:cNvPr id="4" name="Text 1"/>
          <p:cNvSpPr/>
          <p:nvPr/>
        </p:nvSpPr>
        <p:spPr>
          <a:xfrm>
            <a:off x="4112578" y="4387850"/>
            <a:ext cx="1902460"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207443" y="4387850"/>
            <a:ext cx="2025015" cy="24511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Spot the Red Flags</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41680" y="1124585"/>
            <a:ext cx="6637655" cy="1623060"/>
          </a:xfrm>
          <a:prstGeom prst="rect">
            <a:avLst/>
          </a:prstGeom>
          <a:noFill/>
          <a:ln/>
        </p:spPr>
        <p:txBody>
          <a:bodyPr wrap="square" lIns="45720" tIns="45720" rIns="45720" bIns="45720" rtlCol="0" anchor="t"/>
          <a:lstStyle/>
          <a:p>
            <a:pPr>
              <a:lnSpc>
                <a:spcPct val="100000"/>
              </a:lnSpc>
            </a:pPr>
            <a:r>
              <a:rPr lang="en-US" sz="3200" dirty="0">
                <a:solidFill>
                  <a:srgbClr val="77AD6F"/>
                </a:solidFill>
                <a:latin typeface="MiSans" pitchFamily="34" charset="0"/>
                <a:ea typeface="MiSans" pitchFamily="34" charset="-122"/>
                <a:cs typeface="MiSans" pitchFamily="34" charset="-120"/>
              </a:rPr>
              <a:t>Language Oddities Persist</a:t>
            </a:r>
            <a:endParaRPr lang="en-US" sz="1600" dirty="0"/>
          </a:p>
        </p:txBody>
      </p:sp>
      <p:sp>
        <p:nvSpPr>
          <p:cNvPr id="3" name="Shape 1"/>
          <p:cNvSpPr/>
          <p:nvPr/>
        </p:nvSpPr>
        <p:spPr>
          <a:xfrm>
            <a:off x="4205605" y="2061210"/>
            <a:ext cx="3862705" cy="4831080"/>
          </a:xfrm>
          <a:prstGeom prst="round2SameRect">
            <a:avLst>
              <a:gd name="adj1" fmla="val 50000"/>
              <a:gd name="adj2" fmla="val 0"/>
            </a:avLst>
          </a:prstGeom>
          <a:solidFill>
            <a:srgbClr val="D2E7D6"/>
          </a:solidFill>
          <a:ln/>
        </p:spPr>
      </p:sp>
      <p:sp>
        <p:nvSpPr>
          <p:cNvPr id="4" name="Text 2"/>
          <p:cNvSpPr/>
          <p:nvPr/>
        </p:nvSpPr>
        <p:spPr>
          <a:xfrm>
            <a:off x="4205605" y="2061210"/>
            <a:ext cx="3862705" cy="483108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rot="10800000">
            <a:off x="8202930" y="-50165"/>
            <a:ext cx="3862705" cy="6048375"/>
          </a:xfrm>
          <a:prstGeom prst="round2SameRect">
            <a:avLst>
              <a:gd name="adj1" fmla="val 50000"/>
              <a:gd name="adj2" fmla="val 0"/>
            </a:avLst>
          </a:prstGeom>
          <a:solidFill>
            <a:srgbClr val="77AD6F"/>
          </a:solidFill>
          <a:ln/>
        </p:spPr>
      </p:sp>
      <p:sp>
        <p:nvSpPr>
          <p:cNvPr id="6" name="Text 4"/>
          <p:cNvSpPr/>
          <p:nvPr/>
        </p:nvSpPr>
        <p:spPr>
          <a:xfrm rot="10800000">
            <a:off x="8202930" y="-50165"/>
            <a:ext cx="3862705" cy="60483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2280285" y="3283585"/>
            <a:ext cx="1219835" cy="1219835"/>
          </a:xfrm>
          <a:prstGeom prst="ellipse">
            <a:avLst/>
          </a:prstGeom>
          <a:solidFill>
            <a:srgbClr val="D2E7D6"/>
          </a:solidFill>
          <a:ln/>
        </p:spPr>
      </p:sp>
      <p:sp>
        <p:nvSpPr>
          <p:cNvPr id="8" name="Text 6"/>
          <p:cNvSpPr/>
          <p:nvPr/>
        </p:nvSpPr>
        <p:spPr>
          <a:xfrm>
            <a:off x="2280285" y="3283585"/>
            <a:ext cx="1219835" cy="1219835"/>
          </a:xfrm>
          <a:prstGeom prst="rect">
            <a:avLst/>
          </a:prstGeom>
          <a:noFill/>
          <a:ln/>
        </p:spPr>
        <p:txBody>
          <a:bodyPr wrap="square" lIns="0" tIns="0" rIns="0" bIns="0" rtlCol="0" anchor="t"/>
          <a:lstStyle/>
          <a:p>
            <a:pPr>
              <a:lnSpc>
                <a:spcPct val="100000"/>
              </a:lnSpc>
            </a:pPr>
            <a:endParaRPr lang="en-US" sz="1600" dirty="0"/>
          </a:p>
        </p:txBody>
      </p:sp>
      <p:sp>
        <p:nvSpPr>
          <p:cNvPr id="9" name="Shape 7"/>
          <p:cNvSpPr/>
          <p:nvPr/>
        </p:nvSpPr>
        <p:spPr>
          <a:xfrm>
            <a:off x="121285" y="4197985"/>
            <a:ext cx="1778635" cy="1778635"/>
          </a:xfrm>
          <a:prstGeom prst="ellipse">
            <a:avLst/>
          </a:prstGeom>
          <a:solidFill>
            <a:srgbClr val="77AD6F"/>
          </a:solidFill>
          <a:ln/>
        </p:spPr>
      </p:sp>
      <p:sp>
        <p:nvSpPr>
          <p:cNvPr id="10" name="Text 8"/>
          <p:cNvSpPr/>
          <p:nvPr/>
        </p:nvSpPr>
        <p:spPr>
          <a:xfrm>
            <a:off x="121285" y="4197985"/>
            <a:ext cx="1778635" cy="1778635"/>
          </a:xfrm>
          <a:prstGeom prst="rect">
            <a:avLst/>
          </a:prstGeom>
          <a:noFill/>
          <a:ln/>
        </p:spPr>
        <p:txBody>
          <a:bodyPr wrap="square" lIns="0" tIns="0" rIns="0" bIns="0" rtlCol="0" anchor="t"/>
          <a:lstStyle/>
          <a:p>
            <a:pPr>
              <a:lnSpc>
                <a:spcPct val="100000"/>
              </a:lnSpc>
            </a:pPr>
            <a:endParaRPr lang="en-US" sz="1600" dirty="0"/>
          </a:p>
        </p:txBody>
      </p:sp>
      <p:sp>
        <p:nvSpPr>
          <p:cNvPr id="11" name="Shape 9"/>
          <p:cNvSpPr/>
          <p:nvPr/>
        </p:nvSpPr>
        <p:spPr>
          <a:xfrm>
            <a:off x="2661285" y="5264785"/>
            <a:ext cx="737235" cy="737235"/>
          </a:xfrm>
          <a:prstGeom prst="ellipse">
            <a:avLst/>
          </a:prstGeom>
          <a:solidFill>
            <a:srgbClr val="77AD6F"/>
          </a:solidFill>
          <a:ln/>
        </p:spPr>
      </p:sp>
      <p:sp>
        <p:nvSpPr>
          <p:cNvPr id="12" name="Text 10"/>
          <p:cNvSpPr/>
          <p:nvPr/>
        </p:nvSpPr>
        <p:spPr>
          <a:xfrm>
            <a:off x="2661285" y="5264785"/>
            <a:ext cx="737235" cy="737235"/>
          </a:xfrm>
          <a:prstGeom prst="rect">
            <a:avLst/>
          </a:prstGeom>
          <a:noFill/>
          <a:ln/>
        </p:spPr>
        <p:txBody>
          <a:bodyPr wrap="square" lIns="0" tIns="0" rIns="0" bIns="0" rtlCol="0" anchor="t"/>
          <a:lstStyle/>
          <a:p>
            <a:pPr>
              <a:lnSpc>
                <a:spcPct val="100000"/>
              </a:lnSpc>
            </a:pPr>
            <a:endParaRPr lang="en-US" sz="1600" dirty="0"/>
          </a:p>
        </p:txBody>
      </p:sp>
      <p:sp>
        <p:nvSpPr>
          <p:cNvPr id="13" name="Text 11"/>
          <p:cNvSpPr/>
          <p:nvPr/>
        </p:nvSpPr>
        <p:spPr>
          <a:xfrm>
            <a:off x="4377690" y="2939415"/>
            <a:ext cx="3444240" cy="1371600"/>
          </a:xfrm>
          <a:prstGeom prst="rect">
            <a:avLst/>
          </a:prstGeom>
          <a:noFill/>
          <a:ln/>
        </p:spPr>
        <p:txBody>
          <a:bodyPr wrap="square" lIns="45720" tIns="45720" rIns="45720" bIns="45720" rtlCol="0" anchor="t"/>
          <a:lstStyle/>
          <a:p>
            <a:pPr algn="ctr">
              <a:lnSpc>
                <a:spcPct val="130000"/>
              </a:lnSpc>
            </a:pPr>
            <a:r>
              <a:rPr lang="en-US" sz="2400" dirty="0">
                <a:solidFill>
                  <a:srgbClr val="77AD6F"/>
                </a:solidFill>
                <a:latin typeface="MiSans" pitchFamily="34" charset="0"/>
                <a:ea typeface="MiSans" pitchFamily="34" charset="-122"/>
                <a:cs typeface="MiSans" pitchFamily="34" charset="-120"/>
              </a:rPr>
              <a:t>Identifying Synthetic Language</a:t>
            </a:r>
            <a:endParaRPr lang="en-US" sz="1600" dirty="0"/>
          </a:p>
        </p:txBody>
      </p:sp>
      <p:sp>
        <p:nvSpPr>
          <p:cNvPr id="14" name="Text 12"/>
          <p:cNvSpPr/>
          <p:nvPr/>
        </p:nvSpPr>
        <p:spPr>
          <a:xfrm>
            <a:off x="4335145" y="4018915"/>
            <a:ext cx="3629025"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Even advanced AI can produce stilted phrases, double salutations, or mismatched tenses. Look for odd wording and unusual phrases that might indicate a synthetic message.</a:t>
            </a:r>
            <a:endParaRPr lang="en-US" sz="1600" dirty="0"/>
          </a:p>
        </p:txBody>
      </p:sp>
      <p:sp>
        <p:nvSpPr>
          <p:cNvPr id="15" name="Text 13"/>
          <p:cNvSpPr/>
          <p:nvPr/>
        </p:nvSpPr>
        <p:spPr>
          <a:xfrm>
            <a:off x="8430895" y="1197610"/>
            <a:ext cx="3349625" cy="1371600"/>
          </a:xfrm>
          <a:prstGeom prst="rect">
            <a:avLst/>
          </a:prstGeom>
          <a:noFill/>
          <a:ln/>
        </p:spPr>
        <p:txBody>
          <a:bodyPr wrap="square" lIns="45720" tIns="45720" rIns="45720" bIns="45720" rtlCol="0" anchor="t"/>
          <a:lstStyle/>
          <a:p>
            <a:pPr algn="ctr">
              <a:lnSpc>
                <a:spcPct val="130000"/>
              </a:lnSpc>
            </a:pPr>
            <a:r>
              <a:rPr lang="en-US" sz="2400" dirty="0">
                <a:solidFill>
                  <a:srgbClr val="D2E7D6"/>
                </a:solidFill>
                <a:latin typeface="MiSans" pitchFamily="34" charset="0"/>
                <a:ea typeface="MiSans" pitchFamily="34" charset="-122"/>
                <a:cs typeface="MiSans" pitchFamily="34" charset="-120"/>
              </a:rPr>
              <a:t>Overuse of Generic Greetings</a:t>
            </a:r>
            <a:endParaRPr lang="en-US" sz="1600" dirty="0"/>
          </a:p>
        </p:txBody>
      </p:sp>
      <p:sp>
        <p:nvSpPr>
          <p:cNvPr id="16" name="Text 14"/>
          <p:cNvSpPr/>
          <p:nvPr/>
        </p:nvSpPr>
        <p:spPr>
          <a:xfrm>
            <a:off x="8420735" y="2277110"/>
            <a:ext cx="3528695"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Scammers often use overly generic greetings in their messages. This lack of personalization can be a red flag, especially if the message appears to be from a trusted source.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62883" y="521335"/>
            <a:ext cx="8170863"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Urgency and Greed Hooks</a:t>
            </a:r>
            <a:endParaRPr lang="en-US" sz="1600" dirty="0"/>
          </a:p>
        </p:txBody>
      </p:sp>
      <p:pic>
        <p:nvPicPr>
          <p:cNvPr id="3" name="Image 0" descr="https://kimi-img.moonshot.cn/pub/slides/slides_tmpl/image/25-08-27-20:03:17-d2nf8198bjvh7rlj08sg.png"/>
          <p:cNvPicPr>
            <a:picLocks noChangeAspect="1"/>
          </p:cNvPicPr>
          <p:nvPr/>
        </p:nvPicPr>
        <p:blipFill>
          <a:blip r:embed="rId3"/>
          <a:stretch>
            <a:fillRect/>
          </a:stretch>
        </p:blipFill>
        <p:spPr>
          <a:xfrm>
            <a:off x="735446" y="1283567"/>
            <a:ext cx="33874" cy="2188635"/>
          </a:xfrm>
          <a:prstGeom prst="rect">
            <a:avLst/>
          </a:prstGeom>
        </p:spPr>
      </p:pic>
      <p:pic>
        <p:nvPicPr>
          <p:cNvPr id="4" name="Image 1" descr="https://kimi-img.moonshot.cn/pub/slides/slides_tmpl/image/25-08-27-20:03:17-d2nf8198bjvh7rlj08sg.png"/>
          <p:cNvPicPr>
            <a:picLocks noChangeAspect="1"/>
          </p:cNvPicPr>
          <p:nvPr/>
        </p:nvPicPr>
        <p:blipFill>
          <a:blip r:embed="rId3"/>
          <a:stretch>
            <a:fillRect/>
          </a:stretch>
        </p:blipFill>
        <p:spPr>
          <a:xfrm>
            <a:off x="736628" y="3823469"/>
            <a:ext cx="33874" cy="2188636"/>
          </a:xfrm>
          <a:prstGeom prst="rect">
            <a:avLst/>
          </a:prstGeom>
        </p:spPr>
      </p:pic>
      <p:pic>
        <p:nvPicPr>
          <p:cNvPr id="5" name="Image 2" descr="https://kimi-img.moonshot.cn/pub/slides/slides_tmpl/image/25-08-27-20:03:17-d2nf8198bjvh7rlj08sg.png"/>
          <p:cNvPicPr>
            <a:picLocks noChangeAspect="1"/>
          </p:cNvPicPr>
          <p:nvPr/>
        </p:nvPicPr>
        <p:blipFill>
          <a:blip r:embed="rId3"/>
          <a:stretch>
            <a:fillRect/>
          </a:stretch>
        </p:blipFill>
        <p:spPr>
          <a:xfrm>
            <a:off x="6126813" y="3840301"/>
            <a:ext cx="33874" cy="2188635"/>
          </a:xfrm>
          <a:prstGeom prst="rect">
            <a:avLst/>
          </a:prstGeom>
        </p:spPr>
      </p:pic>
      <p:pic>
        <p:nvPicPr>
          <p:cNvPr id="6" name="Image 3" descr="https://kimi-img.moonshot.cn/pub/slides/slides_tmpl/image/25-08-27-20:03:17-d2nf8198bjvh7rlj08sg.png"/>
          <p:cNvPicPr>
            <a:picLocks noChangeAspect="1"/>
          </p:cNvPicPr>
          <p:nvPr/>
        </p:nvPicPr>
        <p:blipFill>
          <a:blip r:embed="rId3"/>
          <a:stretch>
            <a:fillRect/>
          </a:stretch>
        </p:blipFill>
        <p:spPr>
          <a:xfrm>
            <a:off x="6172825" y="1300397"/>
            <a:ext cx="33874" cy="2188637"/>
          </a:xfrm>
          <a:prstGeom prst="rect">
            <a:avLst/>
          </a:prstGeom>
        </p:spPr>
      </p:pic>
      <p:sp>
        <p:nvSpPr>
          <p:cNvPr id="7" name="Text 1"/>
          <p:cNvSpPr/>
          <p:nvPr/>
        </p:nvSpPr>
        <p:spPr>
          <a:xfrm>
            <a:off x="925195" y="1485900"/>
            <a:ext cx="5135880" cy="368300"/>
          </a:xfrm>
          <a:prstGeom prst="rect">
            <a:avLst/>
          </a:prstGeom>
          <a:noFill/>
          <a:ln/>
        </p:spPr>
        <p:txBody>
          <a:bodyPr wrap="square" lIns="0" tIns="0" rIns="0" bIns="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Pressuring Immediate Action</a:t>
            </a:r>
            <a:endParaRPr lang="en-US" sz="1600" dirty="0"/>
          </a:p>
        </p:txBody>
      </p:sp>
      <p:sp>
        <p:nvSpPr>
          <p:cNvPr id="8" name="Text 2"/>
          <p:cNvSpPr/>
          <p:nvPr/>
        </p:nvSpPr>
        <p:spPr>
          <a:xfrm>
            <a:off x="906145" y="1977390"/>
            <a:ext cx="5135880" cy="114339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Scammers use AI to create messages that pressure you into acting quickly. They might claim your account is locked or that you’ve won a prize, exploiting urgency to bypass critical thinking.</a:t>
            </a:r>
            <a:endParaRPr lang="en-US" sz="1600" dirty="0"/>
          </a:p>
        </p:txBody>
      </p:sp>
      <p:sp>
        <p:nvSpPr>
          <p:cNvPr id="9" name="Text 3"/>
          <p:cNvSpPr/>
          <p:nvPr/>
        </p:nvSpPr>
        <p:spPr>
          <a:xfrm>
            <a:off x="925195" y="3931920"/>
            <a:ext cx="4966970" cy="368300"/>
          </a:xfrm>
          <a:prstGeom prst="rect">
            <a:avLst/>
          </a:prstGeom>
          <a:noFill/>
          <a:ln/>
        </p:spPr>
        <p:txBody>
          <a:bodyPr wrap="square" lIns="0" tIns="0" rIns="0" bIns="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Too-Good-to-Be-True Offers</a:t>
            </a:r>
            <a:endParaRPr lang="en-US" sz="1600" dirty="0"/>
          </a:p>
        </p:txBody>
      </p:sp>
      <p:sp>
        <p:nvSpPr>
          <p:cNvPr id="10" name="Text 4"/>
          <p:cNvSpPr/>
          <p:nvPr/>
        </p:nvSpPr>
        <p:spPr>
          <a:xfrm>
            <a:off x="906145" y="4479925"/>
            <a:ext cx="5095875" cy="8576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Be wary of messages that promise unrealistic rewards or benefits. These offers are often designed to lure you into providing sensitive information or making a payment.</a:t>
            </a:r>
            <a:endParaRPr lang="en-US" sz="1600" dirty="0"/>
          </a:p>
        </p:txBody>
      </p:sp>
      <p:sp>
        <p:nvSpPr>
          <p:cNvPr id="11" name="Text 5"/>
          <p:cNvSpPr/>
          <p:nvPr/>
        </p:nvSpPr>
        <p:spPr>
          <a:xfrm>
            <a:off x="6468745" y="1502410"/>
            <a:ext cx="5580380" cy="353060"/>
          </a:xfrm>
          <a:prstGeom prst="rect">
            <a:avLst/>
          </a:prstGeom>
          <a:noFill/>
          <a:ln/>
        </p:spPr>
        <p:txBody>
          <a:bodyPr wrap="square" lIns="0" tIns="0" rIns="0" bIns="0" rtlCol="0" anchor="t"/>
          <a:lstStyle/>
          <a:p>
            <a:pPr>
              <a:lnSpc>
                <a:spcPct val="100000"/>
              </a:lnSpc>
            </a:pPr>
            <a:r>
              <a:rPr lang="en-US" sz="2400" dirty="0">
                <a:solidFill>
                  <a:srgbClr val="000000"/>
                </a:solidFill>
                <a:latin typeface="MiSans" pitchFamily="34" charset="0"/>
                <a:ea typeface="MiSans" pitchFamily="34" charset="-122"/>
                <a:cs typeface="MiSans" pitchFamily="34" charset="-120"/>
              </a:rPr>
              <a:t>Emotional Manipulation Tactics</a:t>
            </a:r>
            <a:endParaRPr lang="en-US" sz="1600" dirty="0"/>
          </a:p>
        </p:txBody>
      </p:sp>
      <p:sp>
        <p:nvSpPr>
          <p:cNvPr id="12" name="Text 6"/>
          <p:cNvSpPr/>
          <p:nvPr/>
        </p:nvSpPr>
        <p:spPr>
          <a:xfrm>
            <a:off x="6469380" y="1994535"/>
            <a:ext cx="5095875" cy="8576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Scammers use emotional manipulation to make you act without thinking. They might create a sense of fear, excitement, or urgency to exploit your emotions.</a:t>
            </a:r>
            <a:endParaRPr lang="en-US" sz="1600" dirty="0"/>
          </a:p>
        </p:txBody>
      </p:sp>
      <p:sp>
        <p:nvSpPr>
          <p:cNvPr id="13" name="Text 7"/>
          <p:cNvSpPr/>
          <p:nvPr/>
        </p:nvSpPr>
        <p:spPr>
          <a:xfrm>
            <a:off x="6469380" y="3963670"/>
            <a:ext cx="5579745" cy="774700"/>
          </a:xfrm>
          <a:prstGeom prst="rect">
            <a:avLst/>
          </a:prstGeom>
          <a:noFill/>
          <a:ln/>
        </p:spPr>
        <p:txBody>
          <a:bodyPr wrap="square" lIns="0" tIns="0" rIns="0" bIns="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Legitimate Organizations Rarely Demand Immediate Action</a:t>
            </a:r>
            <a:endParaRPr lang="en-US" sz="1600" dirty="0"/>
          </a:p>
        </p:txBody>
      </p:sp>
      <p:sp>
        <p:nvSpPr>
          <p:cNvPr id="14" name="Text 8"/>
          <p:cNvSpPr/>
          <p:nvPr/>
        </p:nvSpPr>
        <p:spPr>
          <a:xfrm>
            <a:off x="6469380" y="4479925"/>
            <a:ext cx="5093970" cy="8576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Legitimate organizations rarely demand immediate action without providing multiple ways to verify the request. If a message seems overly urgent, it’s likely a scam.</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0.png"/>
          <p:cNvPicPr>
            <a:picLocks noChangeAspect="1"/>
          </p:cNvPicPr>
          <p:nvPr/>
        </p:nvPicPr>
        <p:blipFill>
          <a:blip r:embed="rId3"/>
          <a:stretch>
            <a:fillRect/>
          </a:stretch>
        </p:blipFill>
        <p:spPr>
          <a:xfrm>
            <a:off x="6235065" y="2945130"/>
            <a:ext cx="5349240" cy="3334385"/>
          </a:xfrm>
          <a:prstGeom prst="rect">
            <a:avLst/>
          </a:prstGeom>
        </p:spPr>
      </p:pic>
      <p:pic>
        <p:nvPicPr>
          <p:cNvPr id="3" name="Image 1" descr="https://kimi-img.moonshot.cn/pub/slides/slides_tmpl/image/25-08-27-20:03:17-d2nf8198bjvh7rlj08u0.png"/>
          <p:cNvPicPr>
            <a:picLocks noChangeAspect="1"/>
          </p:cNvPicPr>
          <p:nvPr/>
        </p:nvPicPr>
        <p:blipFill>
          <a:blip r:embed="rId4"/>
          <a:stretch>
            <a:fillRect/>
          </a:stretch>
        </p:blipFill>
        <p:spPr>
          <a:xfrm>
            <a:off x="577850" y="2945130"/>
            <a:ext cx="5349240" cy="3334385"/>
          </a:xfrm>
          <a:prstGeom prst="rect">
            <a:avLst/>
          </a:prstGeom>
        </p:spPr>
      </p:pic>
      <p:sp>
        <p:nvSpPr>
          <p:cNvPr id="4" name="Text 0"/>
          <p:cNvSpPr/>
          <p:nvPr/>
        </p:nvSpPr>
        <p:spPr>
          <a:xfrm>
            <a:off x="575310" y="732155"/>
            <a:ext cx="9692005"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Unusual Requests Signal Danger</a:t>
            </a:r>
            <a:endParaRPr lang="en-US" sz="1600" dirty="0"/>
          </a:p>
        </p:txBody>
      </p:sp>
      <p:sp>
        <p:nvSpPr>
          <p:cNvPr id="5" name="Text 1"/>
          <p:cNvSpPr/>
          <p:nvPr/>
        </p:nvSpPr>
        <p:spPr>
          <a:xfrm>
            <a:off x="575310" y="1562735"/>
            <a:ext cx="10776585"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Identifying Suspicious Requests</a:t>
            </a:r>
            <a:endParaRPr lang="en-US" sz="1600" dirty="0"/>
          </a:p>
        </p:txBody>
      </p:sp>
      <p:sp>
        <p:nvSpPr>
          <p:cNvPr id="6" name="Text 2"/>
          <p:cNvSpPr/>
          <p:nvPr/>
        </p:nvSpPr>
        <p:spPr>
          <a:xfrm>
            <a:off x="575310" y="1986280"/>
            <a:ext cx="10926445" cy="633809"/>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Be cautious of any unprompted requests for personal information, passwords, or financial details. These requests are often red flags, especially if they come from new or unfamiliar profiles.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Self-Defense Toolkit</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6200000">
            <a:off x="6651625" y="820420"/>
            <a:ext cx="1484630" cy="9579610"/>
          </a:xfrm>
          <a:prstGeom prst="round2SameRect">
            <a:avLst>
              <a:gd name="adj1" fmla="val 50000"/>
              <a:gd name="adj2" fmla="val 0"/>
            </a:avLst>
          </a:prstGeom>
          <a:solidFill>
            <a:srgbClr val="D2E7D6"/>
          </a:solidFill>
          <a:ln/>
        </p:spPr>
      </p:sp>
      <p:sp>
        <p:nvSpPr>
          <p:cNvPr id="3" name="Text 1"/>
          <p:cNvSpPr/>
          <p:nvPr/>
        </p:nvSpPr>
        <p:spPr>
          <a:xfrm rot="16200000">
            <a:off x="6651625" y="820420"/>
            <a:ext cx="1484630" cy="957961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6200000">
            <a:off x="5539740" y="-3763645"/>
            <a:ext cx="1484630" cy="11892280"/>
          </a:xfrm>
          <a:prstGeom prst="round2SameRect">
            <a:avLst>
              <a:gd name="adj1" fmla="val 50000"/>
              <a:gd name="adj2" fmla="val 0"/>
            </a:avLst>
          </a:prstGeom>
          <a:solidFill>
            <a:srgbClr val="D2E7D6"/>
          </a:solidFill>
          <a:ln/>
        </p:spPr>
      </p:sp>
      <p:sp>
        <p:nvSpPr>
          <p:cNvPr id="5" name="Text 3"/>
          <p:cNvSpPr/>
          <p:nvPr/>
        </p:nvSpPr>
        <p:spPr>
          <a:xfrm rot="16200000">
            <a:off x="5539740" y="-3763645"/>
            <a:ext cx="1484630" cy="11892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6200000">
            <a:off x="5989320" y="-1575435"/>
            <a:ext cx="1484630" cy="10926445"/>
          </a:xfrm>
          <a:prstGeom prst="round2SameRect">
            <a:avLst>
              <a:gd name="adj1" fmla="val 50000"/>
              <a:gd name="adj2" fmla="val 0"/>
            </a:avLst>
          </a:prstGeom>
          <a:solidFill>
            <a:srgbClr val="77AD6F"/>
          </a:solidFill>
          <a:ln/>
        </p:spPr>
      </p:sp>
      <p:sp>
        <p:nvSpPr>
          <p:cNvPr id="7" name="Text 5"/>
          <p:cNvSpPr/>
          <p:nvPr/>
        </p:nvSpPr>
        <p:spPr>
          <a:xfrm rot="16200000">
            <a:off x="5989320" y="-1575435"/>
            <a:ext cx="1484630" cy="109264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751938" y="3559536"/>
            <a:ext cx="637958" cy="637956"/>
          </a:xfrm>
          <a:prstGeom prst="ellipse">
            <a:avLst/>
          </a:prstGeom>
          <a:solidFill>
            <a:srgbClr val="D2E7D6"/>
          </a:solidFill>
          <a:ln/>
        </p:spPr>
      </p:sp>
      <p:sp>
        <p:nvSpPr>
          <p:cNvPr id="9" name="Text 7"/>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84198" y="1904091"/>
            <a:ext cx="637958" cy="637956"/>
          </a:xfrm>
          <a:prstGeom prst="ellipse">
            <a:avLst/>
          </a:prstGeom>
          <a:solidFill>
            <a:srgbClr val="77AD6F"/>
          </a:solidFill>
          <a:ln/>
        </p:spPr>
      </p:sp>
      <p:sp>
        <p:nvSpPr>
          <p:cNvPr id="11" name="Text 9"/>
          <p:cNvSpPr/>
          <p:nvPr/>
        </p:nvSpPr>
        <p:spPr>
          <a:xfrm>
            <a:off x="784198" y="1904091"/>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071468" y="5338806"/>
            <a:ext cx="637958" cy="637956"/>
          </a:xfrm>
          <a:prstGeom prst="ellipse">
            <a:avLst/>
          </a:prstGeom>
          <a:solidFill>
            <a:srgbClr val="77AD6F"/>
          </a:solidFill>
          <a:ln/>
        </p:spPr>
      </p:sp>
      <p:sp>
        <p:nvSpPr>
          <p:cNvPr id="13" name="Text 11"/>
          <p:cNvSpPr/>
          <p:nvPr/>
        </p:nvSpPr>
        <p:spPr>
          <a:xfrm>
            <a:off x="3071468" y="533880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584835" y="521335"/>
            <a:ext cx="10981055" cy="964565"/>
          </a:xfrm>
          <a:prstGeom prst="rect">
            <a:avLst/>
          </a:prstGeom>
          <a:noFill/>
          <a:ln/>
        </p:spPr>
        <p:txBody>
          <a:bodyPr wrap="square" lIns="0" tIns="0" rIns="0" bIns="0" rtlCol="0" anchor="t"/>
          <a:lstStyle/>
          <a:p>
            <a:pPr>
              <a:lnSpc>
                <a:spcPct val="100000"/>
              </a:lnSpc>
            </a:pPr>
            <a:r>
              <a:rPr lang="en-US" sz="3600" dirty="0">
                <a:solidFill>
                  <a:srgbClr val="77AD6F"/>
                </a:solidFill>
                <a:latin typeface="MiSans" pitchFamily="34" charset="0"/>
                <a:ea typeface="MiSans" pitchFamily="34" charset="-122"/>
                <a:cs typeface="MiSans" pitchFamily="34" charset="-120"/>
              </a:rPr>
              <a:t>Verify Through Separate Channels</a:t>
            </a:r>
            <a:endParaRPr lang="en-US" sz="1600" dirty="0"/>
          </a:p>
        </p:txBody>
      </p:sp>
      <p:sp>
        <p:nvSpPr>
          <p:cNvPr id="15" name="Shape 13"/>
          <p:cNvSpPr/>
          <p:nvPr/>
        </p:nvSpPr>
        <p:spPr>
          <a:xfrm>
            <a:off x="784199" y="2075110"/>
            <a:ext cx="665094" cy="295787"/>
          </a:xfrm>
          <a:prstGeom prst="rect">
            <a:avLst/>
          </a:prstGeom>
          <a:solidFill>
            <a:srgbClr val="000000">
              <a:alpha val="0"/>
            </a:srgbClr>
          </a:solidFill>
          <a:ln/>
        </p:spPr>
      </p:sp>
      <p:sp>
        <p:nvSpPr>
          <p:cNvPr id="16" name="Text 14"/>
          <p:cNvSpPr/>
          <p:nvPr/>
        </p:nvSpPr>
        <p:spPr>
          <a:xfrm>
            <a:off x="784199" y="2075110"/>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01</a:t>
            </a:r>
            <a:endParaRPr lang="en-US" sz="1600" dirty="0"/>
          </a:p>
        </p:txBody>
      </p:sp>
      <p:sp>
        <p:nvSpPr>
          <p:cNvPr id="17" name="Text 15"/>
          <p:cNvSpPr/>
          <p:nvPr/>
        </p:nvSpPr>
        <p:spPr>
          <a:xfrm>
            <a:off x="1644650" y="1524000"/>
            <a:ext cx="8651240"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7AD6F"/>
                </a:solidFill>
                <a:latin typeface="MiSans" pitchFamily="34" charset="0"/>
                <a:ea typeface="MiSans" pitchFamily="34" charset="-122"/>
                <a:cs typeface="MiSans" pitchFamily="34" charset="-120"/>
              </a:rPr>
              <a:t>Independent Verification</a:t>
            </a:r>
            <a:endParaRPr lang="en-US" sz="1600" dirty="0"/>
          </a:p>
        </p:txBody>
      </p:sp>
      <p:sp>
        <p:nvSpPr>
          <p:cNvPr id="18" name="Text 16"/>
          <p:cNvSpPr/>
          <p:nvPr/>
        </p:nvSpPr>
        <p:spPr>
          <a:xfrm>
            <a:off x="1644650" y="1840230"/>
            <a:ext cx="8439785" cy="571698"/>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Always verify requests through separate channels. If someone asks for sensitive information, call the official number or message them through a trusted platform to confirm.</a:t>
            </a:r>
            <a:endParaRPr lang="en-US" sz="1600" dirty="0"/>
          </a:p>
        </p:txBody>
      </p:sp>
      <p:sp>
        <p:nvSpPr>
          <p:cNvPr id="19" name="Shape 17"/>
          <p:cNvSpPr/>
          <p:nvPr/>
        </p:nvSpPr>
        <p:spPr>
          <a:xfrm>
            <a:off x="1725064" y="3730950"/>
            <a:ext cx="665094" cy="295787"/>
          </a:xfrm>
          <a:prstGeom prst="rect">
            <a:avLst/>
          </a:prstGeom>
          <a:solidFill>
            <a:srgbClr val="000000">
              <a:alpha val="0"/>
            </a:srgbClr>
          </a:solidFill>
          <a:ln/>
        </p:spPr>
      </p:sp>
      <p:sp>
        <p:nvSpPr>
          <p:cNvPr id="20" name="Text 18"/>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02</a:t>
            </a:r>
            <a:endParaRPr lang="en-US" sz="1600" dirty="0"/>
          </a:p>
        </p:txBody>
      </p:sp>
      <p:sp>
        <p:nvSpPr>
          <p:cNvPr id="21" name="Text 19"/>
          <p:cNvSpPr/>
          <p:nvPr/>
        </p:nvSpPr>
        <p:spPr>
          <a:xfrm>
            <a:off x="2529840" y="3288030"/>
            <a:ext cx="7766050" cy="408940"/>
          </a:xfrm>
          <a:prstGeom prst="rect">
            <a:avLst/>
          </a:prstGeom>
          <a:noFill/>
          <a:ln/>
        </p:spPr>
        <p:txBody>
          <a:bodyPr wrap="square" lIns="45720" tIns="45720" rIns="45720" bIns="45720" rtlCol="0" anchor="t"/>
          <a:lstStyle/>
          <a:p>
            <a:pPr>
              <a:lnSpc>
                <a:spcPct val="100000"/>
              </a:lnSpc>
            </a:pPr>
            <a:r>
              <a:rPr lang="en-US" sz="1800" dirty="0">
                <a:solidFill>
                  <a:srgbClr val="D2E7D6"/>
                </a:solidFill>
                <a:latin typeface="MiSans" pitchFamily="34" charset="0"/>
                <a:ea typeface="MiSans" pitchFamily="34" charset="-122"/>
                <a:cs typeface="MiSans" pitchFamily="34" charset="-120"/>
              </a:rPr>
              <a:t>Avoid Using Provided Contact Details</a:t>
            </a:r>
            <a:endParaRPr lang="en-US" sz="1600" dirty="0"/>
          </a:p>
        </p:txBody>
      </p:sp>
      <p:sp>
        <p:nvSpPr>
          <p:cNvPr id="22" name="Text 20"/>
          <p:cNvSpPr/>
          <p:nvPr/>
        </p:nvSpPr>
        <p:spPr>
          <a:xfrm>
            <a:off x="2529840" y="3604260"/>
            <a:ext cx="8513445" cy="571698"/>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Do not rely on contact details provided in suspicious emails or messages. Instead, use official channels to verify the legitimacy of the request.</a:t>
            </a:r>
            <a:endParaRPr lang="en-US" sz="1600" dirty="0"/>
          </a:p>
        </p:txBody>
      </p:sp>
      <p:sp>
        <p:nvSpPr>
          <p:cNvPr id="23" name="Shape 21"/>
          <p:cNvSpPr/>
          <p:nvPr/>
        </p:nvSpPr>
        <p:spPr>
          <a:xfrm>
            <a:off x="3057900" y="5527017"/>
            <a:ext cx="665094" cy="295787"/>
          </a:xfrm>
          <a:prstGeom prst="rect">
            <a:avLst/>
          </a:prstGeom>
          <a:solidFill>
            <a:srgbClr val="000000">
              <a:alpha val="0"/>
            </a:srgbClr>
          </a:solidFill>
          <a:ln/>
        </p:spPr>
      </p:sp>
      <p:sp>
        <p:nvSpPr>
          <p:cNvPr id="24" name="Text 22"/>
          <p:cNvSpPr/>
          <p:nvPr/>
        </p:nvSpPr>
        <p:spPr>
          <a:xfrm>
            <a:off x="3057900" y="5527017"/>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03</a:t>
            </a:r>
            <a:endParaRPr lang="en-US" sz="1600" dirty="0"/>
          </a:p>
        </p:txBody>
      </p:sp>
      <p:sp>
        <p:nvSpPr>
          <p:cNvPr id="25" name="Text 23"/>
          <p:cNvSpPr/>
          <p:nvPr/>
        </p:nvSpPr>
        <p:spPr>
          <a:xfrm>
            <a:off x="4034790" y="4991100"/>
            <a:ext cx="7766685"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7AD6F"/>
                </a:solidFill>
                <a:latin typeface="MiSans" pitchFamily="34" charset="0"/>
                <a:ea typeface="MiSans" pitchFamily="34" charset="-122"/>
                <a:cs typeface="MiSans" pitchFamily="34" charset="-120"/>
              </a:rPr>
              <a:t>Trust Your Instincts</a:t>
            </a:r>
            <a:endParaRPr lang="en-US" sz="1600" dirty="0"/>
          </a:p>
        </p:txBody>
      </p:sp>
      <p:sp>
        <p:nvSpPr>
          <p:cNvPr id="26" name="Text 24"/>
          <p:cNvSpPr/>
          <p:nvPr/>
        </p:nvSpPr>
        <p:spPr>
          <a:xfrm>
            <a:off x="4034790" y="5307330"/>
            <a:ext cx="7766685" cy="571698"/>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If something feels off, trust your instincts. Take a moment to verify the request before providing any sensitive information.</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515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20-d2nf8218bjvh7rlj093g.png"/>
          <p:cNvPicPr>
            <a:picLocks noChangeAspect="1"/>
          </p:cNvPicPr>
          <p:nvPr/>
        </p:nvPicPr>
        <p:blipFill>
          <a:blip r:embed="rId3">
            <a:alphaModFix amt="40000"/>
          </a:blip>
          <a:srcRect t="3057" b="4200"/>
          <a:stretch/>
        </p:blipFill>
        <p:spPr>
          <a:xfrm>
            <a:off x="-24130" y="-17145"/>
            <a:ext cx="10607675" cy="6857365"/>
          </a:xfrm>
          <a:prstGeom prst="rect">
            <a:avLst/>
          </a:prstGeom>
        </p:spPr>
      </p:pic>
      <p:sp>
        <p:nvSpPr>
          <p:cNvPr id="3" name="Shape 0"/>
          <p:cNvSpPr/>
          <p:nvPr/>
        </p:nvSpPr>
        <p:spPr>
          <a:xfrm rot="16200000">
            <a:off x="7599680" y="1743075"/>
            <a:ext cx="2173605" cy="7051040"/>
          </a:xfrm>
          <a:prstGeom prst="round2SameRect">
            <a:avLst>
              <a:gd name="adj1" fmla="val 50000"/>
              <a:gd name="adj2" fmla="val 0"/>
            </a:avLst>
          </a:prstGeom>
          <a:solidFill>
            <a:srgbClr val="77AD6F"/>
          </a:solidFill>
          <a:ln/>
        </p:spPr>
      </p:sp>
      <p:sp>
        <p:nvSpPr>
          <p:cNvPr id="4" name="Text 1"/>
          <p:cNvSpPr/>
          <p:nvPr/>
        </p:nvSpPr>
        <p:spPr>
          <a:xfrm rot="16200000">
            <a:off x="7599680" y="1743075"/>
            <a:ext cx="2173605" cy="705104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16200000">
            <a:off x="7599680" y="-665480"/>
            <a:ext cx="2173605" cy="7051040"/>
          </a:xfrm>
          <a:prstGeom prst="round2SameRect">
            <a:avLst>
              <a:gd name="adj1" fmla="val 50000"/>
              <a:gd name="adj2" fmla="val 0"/>
            </a:avLst>
          </a:prstGeom>
          <a:solidFill>
            <a:srgbClr val="D2E7D6"/>
          </a:solidFill>
          <a:ln/>
        </p:spPr>
      </p:sp>
      <p:sp>
        <p:nvSpPr>
          <p:cNvPr id="6" name="Text 3"/>
          <p:cNvSpPr/>
          <p:nvPr/>
        </p:nvSpPr>
        <p:spPr>
          <a:xfrm rot="16200000">
            <a:off x="7599680" y="-665480"/>
            <a:ext cx="2173605" cy="7051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525780" y="1026160"/>
            <a:ext cx="5837555" cy="1814195"/>
          </a:xfrm>
          <a:prstGeom prst="rect">
            <a:avLst/>
          </a:prstGeom>
          <a:noFill/>
          <a:ln/>
        </p:spPr>
        <p:txBody>
          <a:bodyPr wrap="square" lIns="45720" tIns="45720" rIns="45720" bIns="45720" rtlCol="0" anchor="t"/>
          <a:lstStyle/>
          <a:p>
            <a:pPr>
              <a:lnSpc>
                <a:spcPct val="100000"/>
              </a:lnSpc>
            </a:pPr>
            <a:r>
              <a:rPr lang="en-US" sz="3200" dirty="0">
                <a:solidFill>
                  <a:srgbClr val="FFFFFF"/>
                </a:solidFill>
                <a:latin typeface="MiSans" pitchFamily="34" charset="0"/>
                <a:ea typeface="MiSans" pitchFamily="34" charset="-122"/>
                <a:cs typeface="MiSans" pitchFamily="34" charset="-120"/>
              </a:rPr>
              <a:t>Deploy Detection Tech</a:t>
            </a:r>
            <a:endParaRPr lang="en-US" sz="1600" dirty="0"/>
          </a:p>
        </p:txBody>
      </p:sp>
      <p:sp>
        <p:nvSpPr>
          <p:cNvPr id="8" name="Text 5"/>
          <p:cNvSpPr/>
          <p:nvPr/>
        </p:nvSpPr>
        <p:spPr>
          <a:xfrm>
            <a:off x="5666740" y="1973580"/>
            <a:ext cx="6113145" cy="1162685"/>
          </a:xfrm>
          <a:prstGeom prst="rect">
            <a:avLst/>
          </a:prstGeom>
          <a:noFill/>
          <a:ln/>
        </p:spPr>
        <p:txBody>
          <a:bodyPr wrap="square" lIns="45720" tIns="45720" rIns="45720" bIns="45720" rtlCol="0" anchor="t"/>
          <a:lstStyle/>
          <a:p>
            <a:pPr>
              <a:lnSpc>
                <a:spcPct val="100000"/>
              </a:lnSpc>
            </a:pPr>
            <a:r>
              <a:rPr lang="en-US" sz="2400" dirty="0">
                <a:solidFill>
                  <a:srgbClr val="77AD6F"/>
                </a:solidFill>
                <a:latin typeface="MiSans" pitchFamily="34" charset="0"/>
                <a:ea typeface="MiSans" pitchFamily="34" charset="-122"/>
                <a:cs typeface="MiSans" pitchFamily="34" charset="-120"/>
              </a:rPr>
              <a:t>Enable Two-Factor Authentication</a:t>
            </a:r>
            <a:endParaRPr lang="en-US" sz="1600" dirty="0"/>
          </a:p>
        </p:txBody>
      </p:sp>
      <p:sp>
        <p:nvSpPr>
          <p:cNvPr id="9" name="Text 6"/>
          <p:cNvSpPr/>
          <p:nvPr/>
        </p:nvSpPr>
        <p:spPr>
          <a:xfrm>
            <a:off x="5643880" y="2485390"/>
            <a:ext cx="6359525" cy="1415415"/>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Enable two-factor authentication (2FA) on your accounts. This adds an extra layer of security, making it harder for scammers to access your information even if they steal your password.</a:t>
            </a:r>
            <a:endParaRPr lang="en-US" sz="1600" dirty="0"/>
          </a:p>
        </p:txBody>
      </p:sp>
      <p:sp>
        <p:nvSpPr>
          <p:cNvPr id="10" name="Text 7"/>
          <p:cNvSpPr/>
          <p:nvPr/>
        </p:nvSpPr>
        <p:spPr>
          <a:xfrm>
            <a:off x="5666740" y="4373880"/>
            <a:ext cx="6113145" cy="1162685"/>
          </a:xfrm>
          <a:prstGeom prst="rect">
            <a:avLst/>
          </a:prstGeom>
          <a:noFill/>
          <a:ln/>
        </p:spPr>
        <p:txBody>
          <a:bodyPr wrap="square" lIns="45720" tIns="45720" rIns="45720" bIns="45720" rtlCol="0" anchor="t"/>
          <a:lstStyle/>
          <a:p>
            <a:pPr>
              <a:lnSpc>
                <a:spcPct val="100000"/>
              </a:lnSpc>
            </a:pPr>
            <a:r>
              <a:rPr lang="en-US" sz="2400" dirty="0">
                <a:solidFill>
                  <a:srgbClr val="D2E7D6"/>
                </a:solidFill>
                <a:latin typeface="MiSans" pitchFamily="34" charset="0"/>
                <a:ea typeface="MiSans" pitchFamily="34" charset="-122"/>
                <a:cs typeface="MiSans" pitchFamily="34" charset="-120"/>
              </a:rPr>
              <a:t>Use Detection Tools</a:t>
            </a:r>
            <a:endParaRPr lang="en-US" sz="1600" dirty="0"/>
          </a:p>
        </p:txBody>
      </p:sp>
      <p:sp>
        <p:nvSpPr>
          <p:cNvPr id="11" name="Text 8"/>
          <p:cNvSpPr/>
          <p:nvPr/>
        </p:nvSpPr>
        <p:spPr>
          <a:xfrm>
            <a:off x="5643880" y="4885690"/>
            <a:ext cx="6359525" cy="141541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Use AI detection tools to identify deepfakes, fake accounts, and other AI-driven scams. These tools can help you verify the legitimacy of messages, videos, and social media posts.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62883" y="521335"/>
            <a:ext cx="8170863"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Stay Skeptical Stay Updated</a:t>
            </a:r>
            <a:endParaRPr lang="en-US" sz="1600" dirty="0"/>
          </a:p>
        </p:txBody>
      </p:sp>
      <p:sp>
        <p:nvSpPr>
          <p:cNvPr id="3" name="Shape 1"/>
          <p:cNvSpPr/>
          <p:nvPr/>
        </p:nvSpPr>
        <p:spPr>
          <a:xfrm>
            <a:off x="-6350" y="2031365"/>
            <a:ext cx="12204700" cy="4827270"/>
          </a:xfrm>
          <a:custGeom>
            <a:avLst/>
            <a:gdLst/>
            <a:ahLst/>
            <a:cxnLst/>
            <a:rect l="l" t="t" r="r" b="b"/>
            <a:pathLst>
              <a:path w="12204700" h="4827270">
                <a:moveTo>
                  <a:pt x="12204700" y="685421"/>
                </a:moveTo>
                <a:lnTo>
                  <a:pt x="12204700" y="4827270"/>
                </a:lnTo>
                <a:lnTo>
                  <a:pt x="0" y="4827270"/>
                </a:lnTo>
                <a:lnTo>
                  <a:pt x="0" y="270014"/>
                </a:lnTo>
                <a:lnTo>
                  <a:pt x="193675" y="227863"/>
                </a:lnTo>
                <a:lnTo>
                  <a:pt x="387350" y="189377"/>
                </a:lnTo>
                <a:lnTo>
                  <a:pt x="581025" y="155167"/>
                </a:lnTo>
                <a:lnTo>
                  <a:pt x="774700" y="124622"/>
                </a:lnTo>
                <a:lnTo>
                  <a:pt x="968375" y="97743"/>
                </a:lnTo>
                <a:lnTo>
                  <a:pt x="1162050" y="74529"/>
                </a:lnTo>
                <a:lnTo>
                  <a:pt x="1356360" y="54369"/>
                </a:lnTo>
                <a:lnTo>
                  <a:pt x="1550035" y="37875"/>
                </a:lnTo>
                <a:lnTo>
                  <a:pt x="1743710" y="24436"/>
                </a:lnTo>
                <a:lnTo>
                  <a:pt x="1937385" y="14051"/>
                </a:lnTo>
                <a:lnTo>
                  <a:pt x="2131060" y="6720"/>
                </a:lnTo>
                <a:lnTo>
                  <a:pt x="2324735" y="1833"/>
                </a:lnTo>
                <a:lnTo>
                  <a:pt x="2518410" y="0"/>
                </a:lnTo>
                <a:lnTo>
                  <a:pt x="2712085" y="611"/>
                </a:lnTo>
                <a:lnTo>
                  <a:pt x="2905760" y="3054"/>
                </a:lnTo>
                <a:lnTo>
                  <a:pt x="3099435" y="8552"/>
                </a:lnTo>
                <a:lnTo>
                  <a:pt x="3293110" y="15272"/>
                </a:lnTo>
                <a:lnTo>
                  <a:pt x="3486785" y="24436"/>
                </a:lnTo>
                <a:lnTo>
                  <a:pt x="3681095" y="35432"/>
                </a:lnTo>
                <a:lnTo>
                  <a:pt x="3874770" y="48260"/>
                </a:lnTo>
                <a:lnTo>
                  <a:pt x="4068445" y="62311"/>
                </a:lnTo>
                <a:lnTo>
                  <a:pt x="4262120" y="77583"/>
                </a:lnTo>
                <a:lnTo>
                  <a:pt x="4455795" y="94688"/>
                </a:lnTo>
                <a:lnTo>
                  <a:pt x="4649470" y="112404"/>
                </a:lnTo>
                <a:lnTo>
                  <a:pt x="4843145" y="131342"/>
                </a:lnTo>
                <a:lnTo>
                  <a:pt x="5036820" y="151501"/>
                </a:lnTo>
                <a:lnTo>
                  <a:pt x="5230495" y="172272"/>
                </a:lnTo>
                <a:lnTo>
                  <a:pt x="5424170" y="193042"/>
                </a:lnTo>
                <a:lnTo>
                  <a:pt x="5617845" y="215034"/>
                </a:lnTo>
                <a:lnTo>
                  <a:pt x="5811520" y="237026"/>
                </a:lnTo>
                <a:lnTo>
                  <a:pt x="6005195" y="259018"/>
                </a:lnTo>
                <a:lnTo>
                  <a:pt x="6199505" y="281621"/>
                </a:lnTo>
                <a:lnTo>
                  <a:pt x="6393180" y="303613"/>
                </a:lnTo>
                <a:lnTo>
                  <a:pt x="6586855" y="325606"/>
                </a:lnTo>
                <a:lnTo>
                  <a:pt x="6780530" y="347598"/>
                </a:lnTo>
                <a:lnTo>
                  <a:pt x="6974205" y="368368"/>
                </a:lnTo>
                <a:lnTo>
                  <a:pt x="7167880" y="389138"/>
                </a:lnTo>
                <a:lnTo>
                  <a:pt x="7361555" y="409298"/>
                </a:lnTo>
                <a:lnTo>
                  <a:pt x="7555230" y="428235"/>
                </a:lnTo>
                <a:lnTo>
                  <a:pt x="7748905" y="445951"/>
                </a:lnTo>
                <a:lnTo>
                  <a:pt x="7942580" y="463056"/>
                </a:lnTo>
                <a:lnTo>
                  <a:pt x="8136255" y="478329"/>
                </a:lnTo>
                <a:lnTo>
                  <a:pt x="8329930" y="492379"/>
                </a:lnTo>
                <a:lnTo>
                  <a:pt x="8523605" y="505208"/>
                </a:lnTo>
                <a:lnTo>
                  <a:pt x="8717915" y="516204"/>
                </a:lnTo>
                <a:lnTo>
                  <a:pt x="8911590" y="525367"/>
                </a:lnTo>
                <a:lnTo>
                  <a:pt x="9105265" y="532087"/>
                </a:lnTo>
                <a:lnTo>
                  <a:pt x="9298940" y="537585"/>
                </a:lnTo>
                <a:lnTo>
                  <a:pt x="9492615" y="540029"/>
                </a:lnTo>
                <a:lnTo>
                  <a:pt x="9686290" y="540640"/>
                </a:lnTo>
                <a:lnTo>
                  <a:pt x="9879965" y="538807"/>
                </a:lnTo>
                <a:lnTo>
                  <a:pt x="10073640" y="533920"/>
                </a:lnTo>
                <a:lnTo>
                  <a:pt x="10267315" y="526589"/>
                </a:lnTo>
                <a:lnTo>
                  <a:pt x="10460990" y="516204"/>
                </a:lnTo>
                <a:lnTo>
                  <a:pt x="10654665" y="502764"/>
                </a:lnTo>
                <a:lnTo>
                  <a:pt x="10848340" y="486270"/>
                </a:lnTo>
                <a:lnTo>
                  <a:pt x="11042650" y="466111"/>
                </a:lnTo>
                <a:lnTo>
                  <a:pt x="11236325" y="442897"/>
                </a:lnTo>
                <a:lnTo>
                  <a:pt x="11430000" y="416018"/>
                </a:lnTo>
                <a:lnTo>
                  <a:pt x="11623675" y="385473"/>
                </a:lnTo>
                <a:lnTo>
                  <a:pt x="11817350" y="351263"/>
                </a:lnTo>
                <a:lnTo>
                  <a:pt x="12011025" y="312777"/>
                </a:lnTo>
                <a:lnTo>
                  <a:pt x="12204700" y="270014"/>
                </a:lnTo>
                <a:lnTo>
                  <a:pt x="12204700" y="685421"/>
                </a:lnTo>
                <a:close/>
              </a:path>
            </a:pathLst>
          </a:custGeom>
          <a:solidFill>
            <a:srgbClr val="77AD6F"/>
          </a:solidFill>
          <a:ln/>
        </p:spPr>
      </p:sp>
      <p:sp>
        <p:nvSpPr>
          <p:cNvPr id="4" name="Text 2"/>
          <p:cNvSpPr/>
          <p:nvPr/>
        </p:nvSpPr>
        <p:spPr>
          <a:xfrm>
            <a:off x="-6350" y="2031365"/>
            <a:ext cx="12204700" cy="4827270"/>
          </a:xfrm>
          <a:prstGeom prst="rect">
            <a:avLst/>
          </a:prstGeom>
          <a:noFill/>
          <a:ln/>
        </p:spPr>
        <p:txBody>
          <a:bodyPr wrap="square" lIns="0" tIns="0" rIns="0" bIns="0" rtlCol="0" anchor="t"/>
          <a:lstStyle/>
          <a:p>
            <a:pPr>
              <a:lnSpc>
                <a:spcPct val="100000"/>
              </a:lnSpc>
            </a:pPr>
            <a:endParaRPr lang="en-US" sz="1600" dirty="0"/>
          </a:p>
        </p:txBody>
      </p:sp>
      <p:sp>
        <p:nvSpPr>
          <p:cNvPr id="5" name="Text 3"/>
          <p:cNvSpPr/>
          <p:nvPr/>
        </p:nvSpPr>
        <p:spPr>
          <a:xfrm>
            <a:off x="503555" y="2512060"/>
            <a:ext cx="2811145"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Refuse Unsolicited Links</a:t>
            </a:r>
            <a:endParaRPr lang="en-US" sz="1600" dirty="0"/>
          </a:p>
        </p:txBody>
      </p:sp>
      <p:sp>
        <p:nvSpPr>
          <p:cNvPr id="6" name="Text 4"/>
          <p:cNvSpPr/>
          <p:nvPr/>
        </p:nvSpPr>
        <p:spPr>
          <a:xfrm>
            <a:off x="503555" y="3228975"/>
            <a:ext cx="2811145"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Never click on links from unknown senders. If a link seems suspicious, do not engage with it. Instead, visit the official website directly.</a:t>
            </a:r>
            <a:endParaRPr lang="en-US" sz="1600" dirty="0"/>
          </a:p>
        </p:txBody>
      </p:sp>
      <p:sp>
        <p:nvSpPr>
          <p:cNvPr id="7" name="Text 5"/>
          <p:cNvSpPr/>
          <p:nvPr/>
        </p:nvSpPr>
        <p:spPr>
          <a:xfrm>
            <a:off x="3345180" y="2603500"/>
            <a:ext cx="2811145" cy="597892"/>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Limit Personal Data Exposure</a:t>
            </a:r>
            <a:endParaRPr lang="en-US" sz="1600" dirty="0"/>
          </a:p>
        </p:txBody>
      </p:sp>
      <p:sp>
        <p:nvSpPr>
          <p:cNvPr id="8" name="Text 6"/>
          <p:cNvSpPr/>
          <p:nvPr/>
        </p:nvSpPr>
        <p:spPr>
          <a:xfrm>
            <a:off x="3395980" y="3369945"/>
            <a:ext cx="2811145"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Be cautious about sharing personal information online. Limit the amount of data you expose to reduce the risk of scammers using it against you.</a:t>
            </a:r>
            <a:endParaRPr lang="en-US" sz="1600" dirty="0"/>
          </a:p>
        </p:txBody>
      </p:sp>
      <p:sp>
        <p:nvSpPr>
          <p:cNvPr id="9" name="Text 7"/>
          <p:cNvSpPr/>
          <p:nvPr/>
        </p:nvSpPr>
        <p:spPr>
          <a:xfrm>
            <a:off x="6363335" y="2932430"/>
            <a:ext cx="2811145" cy="597892"/>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Follow Cybersecurity News</a:t>
            </a:r>
            <a:endParaRPr lang="en-US" sz="1600" dirty="0"/>
          </a:p>
        </p:txBody>
      </p:sp>
      <p:sp>
        <p:nvSpPr>
          <p:cNvPr id="10" name="Text 8"/>
          <p:cNvSpPr/>
          <p:nvPr/>
        </p:nvSpPr>
        <p:spPr>
          <a:xfrm>
            <a:off x="6363335" y="3635375"/>
            <a:ext cx="277622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Stay informed about the latest cybersecurity threats and trends. Knowledge is your best defense against evolving scams and fraud.</a:t>
            </a:r>
            <a:endParaRPr lang="en-US" sz="1600" dirty="0"/>
          </a:p>
        </p:txBody>
      </p:sp>
      <p:sp>
        <p:nvSpPr>
          <p:cNvPr id="11" name="Text 9"/>
          <p:cNvSpPr/>
          <p:nvPr/>
        </p:nvSpPr>
        <p:spPr>
          <a:xfrm>
            <a:off x="9210675" y="2998470"/>
            <a:ext cx="2769235" cy="597892"/>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Share Scam Samples with Family</a:t>
            </a:r>
            <a:endParaRPr lang="en-US" sz="1600" dirty="0"/>
          </a:p>
        </p:txBody>
      </p:sp>
      <p:sp>
        <p:nvSpPr>
          <p:cNvPr id="12" name="Text 10"/>
          <p:cNvSpPr/>
          <p:nvPr/>
        </p:nvSpPr>
        <p:spPr>
          <a:xfrm>
            <a:off x="9204960" y="3676015"/>
            <a:ext cx="277495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Share information about scams with your family and friends. Awareness and education can help protect everyone from falling victim to fraud.</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Key Takeaway</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77AD6F"/>
        </a:solidFill>
        <a:effectLst/>
      </p:bgPr>
    </p:bg>
    <p:spTree>
      <p:nvGrpSpPr>
        <p:cNvPr id="1" name=""/>
        <p:cNvGrpSpPr/>
        <p:nvPr/>
      </p:nvGrpSpPr>
      <p:grpSpPr>
        <a:xfrm>
          <a:off x="0" y="0"/>
          <a:ext cx="0" cy="0"/>
          <a:chOff x="0" y="0"/>
          <a:chExt cx="0" cy="0"/>
        </a:xfrm>
      </p:grpSpPr>
      <p:sp>
        <p:nvSpPr>
          <p:cNvPr id="2" name="Text 0"/>
          <p:cNvSpPr/>
          <p:nvPr/>
        </p:nvSpPr>
        <p:spPr>
          <a:xfrm>
            <a:off x="991647" y="2192933"/>
            <a:ext cx="1217238" cy="1865312"/>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3" name="Text 1"/>
          <p:cNvSpPr/>
          <p:nvPr/>
        </p:nvSpPr>
        <p:spPr>
          <a:xfrm rot="10800000">
            <a:off x="9416057" y="3750251"/>
            <a:ext cx="1217238" cy="1865312"/>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4" name="Text 2"/>
          <p:cNvSpPr/>
          <p:nvPr/>
        </p:nvSpPr>
        <p:spPr>
          <a:xfrm>
            <a:off x="2237105" y="1917065"/>
            <a:ext cx="8108950" cy="937260"/>
          </a:xfrm>
          <a:prstGeom prst="rect">
            <a:avLst/>
          </a:prstGeom>
          <a:noFill/>
          <a:ln/>
        </p:spPr>
        <p:txBody>
          <a:bodyPr wrap="square" lIns="0" tIns="0" rIns="0" bIns="0" rtlCol="0" anchor="t"/>
          <a:lstStyle/>
          <a:p>
            <a:pPr algn="ctr">
              <a:lnSpc>
                <a:spcPct val="100000"/>
              </a:lnSpc>
            </a:pPr>
            <a:r>
              <a:rPr lang="en-US" sz="3600" dirty="0">
                <a:solidFill>
                  <a:srgbClr val="DCFB60"/>
                </a:solidFill>
                <a:latin typeface="MiSans" pitchFamily="34" charset="0"/>
                <a:ea typeface="MiSans" pitchFamily="34" charset="-122"/>
                <a:cs typeface="MiSans" pitchFamily="34" charset="-120"/>
              </a:rPr>
              <a:t>Human Doubt Defeats Machine Lies</a:t>
            </a:r>
            <a:endParaRPr lang="en-US" sz="1600" dirty="0"/>
          </a:p>
        </p:txBody>
      </p:sp>
      <p:sp>
        <p:nvSpPr>
          <p:cNvPr id="5" name="Text 3"/>
          <p:cNvSpPr/>
          <p:nvPr/>
        </p:nvSpPr>
        <p:spPr>
          <a:xfrm>
            <a:off x="2237740" y="2853690"/>
            <a:ext cx="8108315" cy="838835"/>
          </a:xfrm>
          <a:prstGeom prst="rect">
            <a:avLst/>
          </a:prstGeom>
          <a:noFill/>
          <a:ln/>
        </p:spPr>
        <p:txBody>
          <a:bodyPr wrap="square" lIns="0" tIns="0" rIns="0" bIns="0" rtlCol="0" anchor="t"/>
          <a:lstStyle/>
          <a:p>
            <a:pPr algn="ctr">
              <a:lnSpc>
                <a:spcPct val="100000"/>
              </a:lnSpc>
            </a:pPr>
            <a:r>
              <a:rPr lang="en-US" sz="2400" dirty="0">
                <a:solidFill>
                  <a:srgbClr val="FFFFFF"/>
                </a:solidFill>
                <a:latin typeface="MiSans" pitchFamily="34" charset="0"/>
                <a:ea typeface="MiSans" pitchFamily="34" charset="-122"/>
                <a:cs typeface="MiSans" pitchFamily="34" charset="-120"/>
              </a:rPr>
              <a:t>Human Caution is Key</a:t>
            </a:r>
            <a:endParaRPr lang="en-US" sz="1600" dirty="0"/>
          </a:p>
        </p:txBody>
      </p:sp>
      <p:sp>
        <p:nvSpPr>
          <p:cNvPr id="6" name="Text 4"/>
          <p:cNvSpPr/>
          <p:nvPr/>
        </p:nvSpPr>
        <p:spPr>
          <a:xfrm>
            <a:off x="2209800" y="3520440"/>
            <a:ext cx="8136255" cy="1532255"/>
          </a:xfrm>
          <a:prstGeom prst="rect">
            <a:avLst/>
          </a:prstGeom>
          <a:noFill/>
          <a:ln/>
        </p:spPr>
        <p:txBody>
          <a:bodyPr wrap="square" lIns="0" tIns="0" rIns="0" bIns="0" rtlCol="0" anchor="t"/>
          <a:lstStyle/>
          <a:p>
            <a:pPr>
              <a:lnSpc>
                <a:spcPct val="130000"/>
              </a:lnSpc>
            </a:pPr>
            <a:r>
              <a:rPr lang="en-US" sz="1800" dirty="0">
                <a:solidFill>
                  <a:srgbClr val="FFFFFF">
                    <a:alpha val="80000"/>
                  </a:srgbClr>
                </a:solidFill>
                <a:latin typeface="MiSans" pitchFamily="34" charset="0"/>
                <a:ea typeface="MiSans" pitchFamily="34" charset="-122"/>
                <a:cs typeface="MiSans" pitchFamily="34" charset="-120"/>
              </a:rPr>
              <a:t>While AI gives scammers powerful tools, human doubt and caution remain the best defenses. Always verify requests independently and apply layered security controls to protect yourself from AI-driven scams.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4124325" y="1468755"/>
            <a:ext cx="2569454" cy="2569718"/>
          </a:xfrm>
          <a:prstGeom prst="ellipse">
            <a:avLst/>
          </a:prstGeom>
          <a:solidFill>
            <a:srgbClr val="D2E7D6"/>
          </a:solidFill>
          <a:ln/>
        </p:spPr>
      </p:sp>
      <p:sp>
        <p:nvSpPr>
          <p:cNvPr id="3" name="Text 1"/>
          <p:cNvSpPr/>
          <p:nvPr/>
        </p:nvSpPr>
        <p:spPr>
          <a:xfrm>
            <a:off x="4124325"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6776534" y="1468755"/>
            <a:ext cx="2569454" cy="2569718"/>
          </a:xfrm>
          <a:prstGeom prst="ellipse">
            <a:avLst/>
          </a:prstGeom>
          <a:solidFill>
            <a:srgbClr val="D2E7D6"/>
          </a:solidFill>
          <a:ln/>
        </p:spPr>
      </p:sp>
      <p:sp>
        <p:nvSpPr>
          <p:cNvPr id="5" name="Text 3"/>
          <p:cNvSpPr/>
          <p:nvPr/>
        </p:nvSpPr>
        <p:spPr>
          <a:xfrm>
            <a:off x="6776534"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9428743" y="1468755"/>
            <a:ext cx="2569454" cy="2569718"/>
          </a:xfrm>
          <a:prstGeom prst="ellipse">
            <a:avLst/>
          </a:prstGeom>
          <a:solidFill>
            <a:srgbClr val="D2E7D6"/>
          </a:solidFill>
          <a:ln/>
        </p:spPr>
      </p:sp>
      <p:sp>
        <p:nvSpPr>
          <p:cNvPr id="7" name="Text 5"/>
          <p:cNvSpPr/>
          <p:nvPr/>
        </p:nvSpPr>
        <p:spPr>
          <a:xfrm>
            <a:off x="9428743"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4063365" y="4087495"/>
            <a:ext cx="2569718" cy="2569718"/>
          </a:xfrm>
          <a:prstGeom prst="ellipse">
            <a:avLst/>
          </a:prstGeom>
          <a:solidFill>
            <a:srgbClr val="D2E7D6"/>
          </a:solidFill>
          <a:ln/>
        </p:spPr>
      </p:sp>
      <p:sp>
        <p:nvSpPr>
          <p:cNvPr id="9" name="Text 7"/>
          <p:cNvSpPr/>
          <p:nvPr/>
        </p:nvSpPr>
        <p:spPr>
          <a:xfrm>
            <a:off x="4063365" y="4087495"/>
            <a:ext cx="2569718" cy="2569718"/>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6715760" y="4087495"/>
            <a:ext cx="2569718" cy="2569718"/>
          </a:xfrm>
          <a:prstGeom prst="ellipse">
            <a:avLst/>
          </a:prstGeom>
          <a:solidFill>
            <a:srgbClr val="D2E7D6"/>
          </a:solidFill>
          <a:ln/>
        </p:spPr>
      </p:sp>
      <p:sp>
        <p:nvSpPr>
          <p:cNvPr id="11" name="Text 9"/>
          <p:cNvSpPr/>
          <p:nvPr/>
        </p:nvSpPr>
        <p:spPr>
          <a:xfrm>
            <a:off x="6715760" y="4087495"/>
            <a:ext cx="2569718" cy="2569718"/>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3810" y="5017770"/>
            <a:ext cx="1859280" cy="1859280"/>
          </a:xfrm>
          <a:prstGeom prst="ellipse">
            <a:avLst/>
          </a:prstGeom>
          <a:solidFill>
            <a:srgbClr val="4D9059"/>
          </a:solidFill>
          <a:ln/>
        </p:spPr>
      </p:sp>
      <p:sp>
        <p:nvSpPr>
          <p:cNvPr id="13" name="Text 11"/>
          <p:cNvSpPr/>
          <p:nvPr/>
        </p:nvSpPr>
        <p:spPr>
          <a:xfrm>
            <a:off x="3810" y="5017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14" name="Shape 12"/>
          <p:cNvSpPr/>
          <p:nvPr/>
        </p:nvSpPr>
        <p:spPr>
          <a:xfrm>
            <a:off x="-21590" y="3112770"/>
            <a:ext cx="1859280" cy="1859280"/>
          </a:xfrm>
          <a:prstGeom prst="ellipse">
            <a:avLst/>
          </a:prstGeom>
          <a:solidFill>
            <a:srgbClr val="4D9059"/>
          </a:solidFill>
          <a:ln/>
        </p:spPr>
      </p:sp>
      <p:sp>
        <p:nvSpPr>
          <p:cNvPr id="15" name="Text 13"/>
          <p:cNvSpPr/>
          <p:nvPr/>
        </p:nvSpPr>
        <p:spPr>
          <a:xfrm>
            <a:off x="-21590" y="3112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16" name="Shape 14"/>
          <p:cNvSpPr/>
          <p:nvPr/>
        </p:nvSpPr>
        <p:spPr>
          <a:xfrm>
            <a:off x="1934210" y="5017770"/>
            <a:ext cx="1859280" cy="1859280"/>
          </a:xfrm>
          <a:prstGeom prst="ellipse">
            <a:avLst/>
          </a:prstGeom>
          <a:solidFill>
            <a:srgbClr val="4D9059"/>
          </a:solidFill>
          <a:ln/>
        </p:spPr>
      </p:sp>
      <p:sp>
        <p:nvSpPr>
          <p:cNvPr id="17" name="Text 15"/>
          <p:cNvSpPr/>
          <p:nvPr/>
        </p:nvSpPr>
        <p:spPr>
          <a:xfrm>
            <a:off x="1934210" y="5017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18" name="Shape 16"/>
          <p:cNvSpPr/>
          <p:nvPr/>
        </p:nvSpPr>
        <p:spPr>
          <a:xfrm>
            <a:off x="1949450" y="2335530"/>
            <a:ext cx="1859280" cy="1859280"/>
          </a:xfrm>
          <a:prstGeom prst="ellipse">
            <a:avLst/>
          </a:prstGeom>
          <a:solidFill>
            <a:srgbClr val="4D9059"/>
          </a:solidFill>
          <a:ln/>
        </p:spPr>
      </p:sp>
      <p:sp>
        <p:nvSpPr>
          <p:cNvPr id="19" name="Text 17"/>
          <p:cNvSpPr/>
          <p:nvPr/>
        </p:nvSpPr>
        <p:spPr>
          <a:xfrm>
            <a:off x="1949450" y="233553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20" name="Text 18"/>
          <p:cNvSpPr/>
          <p:nvPr/>
        </p:nvSpPr>
        <p:spPr>
          <a:xfrm>
            <a:off x="387350" y="963295"/>
            <a:ext cx="4299585"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D2E7D6">
                    <a:alpha val="55000"/>
                  </a:srgbClr>
                </a:solidFill>
                <a:latin typeface="MiSans" pitchFamily="34" charset="0"/>
                <a:ea typeface="MiSans" pitchFamily="34" charset="-122"/>
                <a:cs typeface="MiSans" pitchFamily="34" charset="-120"/>
              </a:rPr>
              <a:t>CONTENTS</a:t>
            </a:r>
            <a:endParaRPr lang="en-US" sz="1600" dirty="0"/>
          </a:p>
        </p:txBody>
      </p:sp>
      <p:sp>
        <p:nvSpPr>
          <p:cNvPr id="21" name="Text 19"/>
          <p:cNvSpPr/>
          <p:nvPr/>
        </p:nvSpPr>
        <p:spPr>
          <a:xfrm>
            <a:off x="4192864"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01</a:t>
            </a:r>
            <a:endParaRPr lang="en-US" sz="1600" dirty="0"/>
          </a:p>
        </p:txBody>
      </p:sp>
      <p:sp>
        <p:nvSpPr>
          <p:cNvPr id="22" name="Text 20"/>
          <p:cNvSpPr/>
          <p:nvPr/>
        </p:nvSpPr>
        <p:spPr>
          <a:xfrm>
            <a:off x="4192864"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AI Scam Landscape</a:t>
            </a:r>
            <a:endParaRPr lang="en-US" sz="1600" dirty="0"/>
          </a:p>
        </p:txBody>
      </p:sp>
      <p:sp>
        <p:nvSpPr>
          <p:cNvPr id="23" name="Text 21"/>
          <p:cNvSpPr/>
          <p:nvPr/>
        </p:nvSpPr>
        <p:spPr>
          <a:xfrm>
            <a:off x="6845073"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02</a:t>
            </a:r>
            <a:endParaRPr lang="en-US" sz="1600" dirty="0"/>
          </a:p>
        </p:txBody>
      </p:sp>
      <p:sp>
        <p:nvSpPr>
          <p:cNvPr id="24" name="Text 22"/>
          <p:cNvSpPr/>
          <p:nvPr/>
        </p:nvSpPr>
        <p:spPr>
          <a:xfrm>
            <a:off x="6845073"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Chatbots &amp; Social Bots</a:t>
            </a:r>
            <a:endParaRPr lang="en-US" sz="1600" dirty="0"/>
          </a:p>
        </p:txBody>
      </p:sp>
      <p:sp>
        <p:nvSpPr>
          <p:cNvPr id="25" name="Text 23"/>
          <p:cNvSpPr/>
          <p:nvPr/>
        </p:nvSpPr>
        <p:spPr>
          <a:xfrm>
            <a:off x="9497282"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03</a:t>
            </a:r>
            <a:endParaRPr lang="en-US" sz="1600" dirty="0"/>
          </a:p>
        </p:txBody>
      </p:sp>
      <p:sp>
        <p:nvSpPr>
          <p:cNvPr id="26" name="Text 24"/>
          <p:cNvSpPr/>
          <p:nvPr/>
        </p:nvSpPr>
        <p:spPr>
          <a:xfrm>
            <a:off x="9497282"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Spot the Red Flags</a:t>
            </a:r>
            <a:endParaRPr lang="en-US" sz="1600" dirty="0"/>
          </a:p>
        </p:txBody>
      </p:sp>
      <p:sp>
        <p:nvSpPr>
          <p:cNvPr id="27" name="Text 25"/>
          <p:cNvSpPr/>
          <p:nvPr/>
        </p:nvSpPr>
        <p:spPr>
          <a:xfrm>
            <a:off x="4131911" y="4560209"/>
            <a:ext cx="2432118"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04</a:t>
            </a:r>
            <a:endParaRPr lang="en-US" sz="1600" dirty="0"/>
          </a:p>
        </p:txBody>
      </p:sp>
      <p:sp>
        <p:nvSpPr>
          <p:cNvPr id="28" name="Text 26"/>
          <p:cNvSpPr/>
          <p:nvPr/>
        </p:nvSpPr>
        <p:spPr>
          <a:xfrm>
            <a:off x="4131911" y="5312186"/>
            <a:ext cx="2432118"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Self-Defense Toolkit</a:t>
            </a:r>
            <a:endParaRPr lang="en-US" sz="1600" dirty="0"/>
          </a:p>
        </p:txBody>
      </p:sp>
      <p:sp>
        <p:nvSpPr>
          <p:cNvPr id="29" name="Text 27"/>
          <p:cNvSpPr/>
          <p:nvPr/>
        </p:nvSpPr>
        <p:spPr>
          <a:xfrm>
            <a:off x="6784306" y="4560209"/>
            <a:ext cx="2432118"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05</a:t>
            </a:r>
            <a:endParaRPr lang="en-US" sz="1600" dirty="0"/>
          </a:p>
        </p:txBody>
      </p:sp>
      <p:sp>
        <p:nvSpPr>
          <p:cNvPr id="30" name="Text 28"/>
          <p:cNvSpPr/>
          <p:nvPr/>
        </p:nvSpPr>
        <p:spPr>
          <a:xfrm>
            <a:off x="6784306" y="5312186"/>
            <a:ext cx="2432118"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Key Takeaway</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77AD6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g.png"/>
          <p:cNvPicPr>
            <a:picLocks noChangeAspect="1"/>
          </p:cNvPicPr>
          <p:nvPr/>
        </p:nvPicPr>
        <p:blipFill>
          <a:blip r:embed="rId3"/>
          <a:srcRect l="5266" t="24656" r="5667" b="24531"/>
          <a:stretch/>
        </p:blipFill>
        <p:spPr>
          <a:xfrm>
            <a:off x="-184785" y="-172085"/>
            <a:ext cx="12554585" cy="7219950"/>
          </a:xfrm>
          <a:prstGeom prst="rect">
            <a:avLst/>
          </a:prstGeom>
        </p:spPr>
      </p:pic>
      <p:sp>
        <p:nvSpPr>
          <p:cNvPr id="3" name="Text 0"/>
          <p:cNvSpPr/>
          <p:nvPr/>
        </p:nvSpPr>
        <p:spPr>
          <a:xfrm>
            <a:off x="2338070" y="1781810"/>
            <a:ext cx="7515860" cy="2472134"/>
          </a:xfrm>
          <a:prstGeom prst="rect">
            <a:avLst/>
          </a:prstGeom>
          <a:noFill/>
          <a:ln/>
        </p:spPr>
        <p:txBody>
          <a:bodyPr wrap="square" lIns="0" tIns="0" rIns="0" bIns="0" rtlCol="0" anchor="t">
            <a:spAutoFit/>
          </a:bodyPr>
          <a:lstStyle/>
          <a:p>
            <a:pPr algn="ctr">
              <a:lnSpc>
                <a:spcPct val="100000"/>
              </a:lnSpc>
            </a:pPr>
            <a:r>
              <a:rPr lang="en-US" sz="8000" b="1" dirty="0">
                <a:solidFill>
                  <a:srgbClr val="000000"/>
                </a:solidFill>
                <a:latin typeface="MiSans" pitchFamily="34" charset="0"/>
                <a:ea typeface="MiSans" pitchFamily="34" charset="-122"/>
                <a:cs typeface="MiSans" pitchFamily="34" charset="-120"/>
              </a:rPr>
              <a:t>THANK</a:t>
            </a:r>
            <a:endParaRPr lang="en-US" sz="1600" dirty="0"/>
          </a:p>
          <a:p>
            <a:pPr algn="ctr">
              <a:lnSpc>
                <a:spcPct val="100000"/>
              </a:lnSpc>
            </a:pPr>
            <a:r>
              <a:rPr lang="en-US" sz="8000" b="1" dirty="0">
                <a:solidFill>
                  <a:srgbClr val="000000"/>
                </a:solidFill>
                <a:latin typeface="MiSans" pitchFamily="34" charset="0"/>
                <a:ea typeface="MiSans" pitchFamily="34" charset="-122"/>
                <a:cs typeface="MiSans" pitchFamily="34" charset="-120"/>
              </a:rPr>
              <a:t>YOU</a:t>
            </a:r>
            <a:endParaRPr lang="en-US" sz="1600" dirty="0"/>
          </a:p>
        </p:txBody>
      </p:sp>
      <p:sp>
        <p:nvSpPr>
          <p:cNvPr id="4" name="Text 1"/>
          <p:cNvSpPr/>
          <p:nvPr/>
        </p:nvSpPr>
        <p:spPr>
          <a:xfrm>
            <a:off x="4284028" y="4492625"/>
            <a:ext cx="1902460" cy="284559"/>
          </a:xfrm>
          <a:prstGeom prst="rect">
            <a:avLst/>
          </a:prstGeom>
          <a:noFill/>
          <a:ln/>
        </p:spPr>
        <p:txBody>
          <a:bodyPr wrap="square" lIns="0" tIns="0" rIns="0" bIns="0" rtlCol="0" anchor="t">
            <a:spAutoFit/>
          </a:bodyPr>
          <a:lstStyle/>
          <a:p>
            <a:pPr>
              <a:lnSpc>
                <a:spcPct val="100000"/>
              </a:lnSpc>
            </a:pPr>
            <a:r>
              <a:rPr lang="en-US" sz="1800" b="1">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378893" y="4492625"/>
            <a:ext cx="2025015" cy="24511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AI Scam Landscape</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85083" y="521335"/>
            <a:ext cx="8170863"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AI Arms Scammers Today</a:t>
            </a:r>
            <a:endParaRPr lang="en-US" sz="1600" dirty="0"/>
          </a:p>
        </p:txBody>
      </p:sp>
      <p:sp>
        <p:nvSpPr>
          <p:cNvPr id="3" name="Shape 1"/>
          <p:cNvSpPr/>
          <p:nvPr/>
        </p:nvSpPr>
        <p:spPr>
          <a:xfrm>
            <a:off x="4084955" y="1428115"/>
            <a:ext cx="7909560" cy="1700530"/>
          </a:xfrm>
          <a:prstGeom prst="roundRect">
            <a:avLst>
              <a:gd name="adj" fmla="val 4248"/>
            </a:avLst>
          </a:prstGeom>
          <a:solidFill>
            <a:srgbClr val="D2E7D6"/>
          </a:solidFill>
          <a:ln/>
        </p:spPr>
      </p:sp>
      <p:sp>
        <p:nvSpPr>
          <p:cNvPr id="4" name="Text 2"/>
          <p:cNvSpPr/>
          <p:nvPr/>
        </p:nvSpPr>
        <p:spPr>
          <a:xfrm>
            <a:off x="4084955" y="1428115"/>
            <a:ext cx="7909560" cy="1700530"/>
          </a:xfrm>
          <a:prstGeom prst="rect">
            <a:avLst/>
          </a:prstGeom>
          <a:noFill/>
          <a:ln/>
        </p:spPr>
        <p:txBody>
          <a:bodyPr wrap="square" lIns="0" tIns="0" rIns="0" bIns="0" rtlCol="0" anchor="t"/>
          <a:lstStyle/>
          <a:p>
            <a:pPr>
              <a:lnSpc>
                <a:spcPct val="100000"/>
              </a:lnSpc>
            </a:pPr>
            <a:endParaRPr lang="en-US" sz="1600" dirty="0"/>
          </a:p>
        </p:txBody>
      </p:sp>
      <p:sp>
        <p:nvSpPr>
          <p:cNvPr id="5" name="Shape 3"/>
          <p:cNvSpPr/>
          <p:nvPr/>
        </p:nvSpPr>
        <p:spPr>
          <a:xfrm>
            <a:off x="4084320" y="3265805"/>
            <a:ext cx="3896360" cy="2957195"/>
          </a:xfrm>
          <a:prstGeom prst="roundRect">
            <a:avLst>
              <a:gd name="adj" fmla="val 4248"/>
            </a:avLst>
          </a:prstGeom>
          <a:solidFill>
            <a:srgbClr val="77AD6F"/>
          </a:solidFill>
          <a:ln/>
        </p:spPr>
      </p:sp>
      <p:sp>
        <p:nvSpPr>
          <p:cNvPr id="6" name="Text 4"/>
          <p:cNvSpPr/>
          <p:nvPr/>
        </p:nvSpPr>
        <p:spPr>
          <a:xfrm>
            <a:off x="4084320" y="3265805"/>
            <a:ext cx="3896360" cy="2957195"/>
          </a:xfrm>
          <a:prstGeom prst="rect">
            <a:avLst/>
          </a:prstGeom>
          <a:noFill/>
          <a:ln/>
        </p:spPr>
        <p:txBody>
          <a:bodyPr wrap="square" lIns="0" tIns="0" rIns="0" bIns="0" rtlCol="0" anchor="t"/>
          <a:lstStyle/>
          <a:p>
            <a:pPr>
              <a:lnSpc>
                <a:spcPct val="100000"/>
              </a:lnSpc>
            </a:pPr>
            <a:endParaRPr lang="en-US" sz="1600" dirty="0"/>
          </a:p>
        </p:txBody>
      </p:sp>
      <p:pic>
        <p:nvPicPr>
          <p:cNvPr id="7" name="Image 0" descr="https://kimi-img.moonshot.cn/pub/slides/slides_tmpl/image/25-08-27-20:03:18-d2nf81h8bjvh7rlj092g.jpg"/>
          <p:cNvPicPr>
            <a:picLocks noChangeAspect="1"/>
          </p:cNvPicPr>
          <p:nvPr/>
        </p:nvPicPr>
        <p:blipFill>
          <a:blip r:embed="rId3"/>
          <a:srcRect l="30168" r="30168"/>
          <a:stretch/>
        </p:blipFill>
        <p:spPr>
          <a:xfrm>
            <a:off x="537845" y="1432560"/>
            <a:ext cx="3388360" cy="4804410"/>
          </a:xfrm>
          <a:prstGeom prst="rect">
            <a:avLst/>
          </a:prstGeom>
        </p:spPr>
      </p:pic>
      <p:sp>
        <p:nvSpPr>
          <p:cNvPr id="8" name="Shape 5"/>
          <p:cNvSpPr/>
          <p:nvPr/>
        </p:nvSpPr>
        <p:spPr>
          <a:xfrm>
            <a:off x="8097520" y="3265805"/>
            <a:ext cx="3896360" cy="2957195"/>
          </a:xfrm>
          <a:prstGeom prst="roundRect">
            <a:avLst>
              <a:gd name="adj" fmla="val 4248"/>
            </a:avLst>
          </a:prstGeom>
          <a:solidFill>
            <a:srgbClr val="77AD6F"/>
          </a:solidFill>
          <a:ln/>
        </p:spPr>
      </p:sp>
      <p:sp>
        <p:nvSpPr>
          <p:cNvPr id="9" name="Text 6"/>
          <p:cNvSpPr/>
          <p:nvPr/>
        </p:nvSpPr>
        <p:spPr>
          <a:xfrm>
            <a:off x="8097520" y="3265805"/>
            <a:ext cx="3896360" cy="2957195"/>
          </a:xfrm>
          <a:prstGeom prst="rect">
            <a:avLst/>
          </a:prstGeom>
          <a:noFill/>
          <a:ln/>
        </p:spPr>
        <p:txBody>
          <a:bodyPr wrap="square" lIns="0" tIns="0" rIns="0" bIns="0" rtlCol="0" anchor="t"/>
          <a:lstStyle/>
          <a:p>
            <a:pPr>
              <a:lnSpc>
                <a:spcPct val="100000"/>
              </a:lnSpc>
            </a:pPr>
            <a:endParaRPr lang="en-US" sz="1600" dirty="0"/>
          </a:p>
        </p:txBody>
      </p:sp>
      <p:sp>
        <p:nvSpPr>
          <p:cNvPr id="10" name="Text 7"/>
          <p:cNvSpPr/>
          <p:nvPr/>
        </p:nvSpPr>
        <p:spPr>
          <a:xfrm>
            <a:off x="4274820" y="1560830"/>
            <a:ext cx="6491605" cy="401955"/>
          </a:xfrm>
          <a:prstGeom prst="rect">
            <a:avLst/>
          </a:prstGeom>
          <a:noFill/>
          <a:ln/>
        </p:spPr>
        <p:txBody>
          <a:bodyPr wrap="square" lIns="45720" tIns="45720" rIns="45720" bIns="45720" rtlCol="0" anchor="t"/>
          <a:lstStyle/>
          <a:p>
            <a:pPr>
              <a:lnSpc>
                <a:spcPct val="100000"/>
              </a:lnSpc>
            </a:pPr>
            <a:r>
              <a:rPr lang="en-US" sz="2000" dirty="0">
                <a:solidFill>
                  <a:srgbClr val="77AD6F"/>
                </a:solidFill>
                <a:latin typeface="MiSans" pitchFamily="34" charset="0"/>
                <a:ea typeface="MiSans" pitchFamily="34" charset="-122"/>
                <a:cs typeface="MiSans" pitchFamily="34" charset="-120"/>
              </a:rPr>
              <a:t>AI Enables Mass Production of Scams</a:t>
            </a:r>
            <a:endParaRPr lang="en-US" sz="1600" dirty="0"/>
          </a:p>
        </p:txBody>
      </p:sp>
      <p:sp>
        <p:nvSpPr>
          <p:cNvPr id="11" name="Text 8"/>
          <p:cNvSpPr/>
          <p:nvPr/>
        </p:nvSpPr>
        <p:spPr>
          <a:xfrm>
            <a:off x="4307205" y="2037080"/>
            <a:ext cx="7455535" cy="1259840"/>
          </a:xfrm>
          <a:prstGeom prst="rect">
            <a:avLst/>
          </a:prstGeom>
          <a:noFill/>
          <a:ln/>
        </p:spPr>
        <p:txBody>
          <a:bodyPr wrap="square" lIns="45720" tIns="45720" rIns="45720" bIns="45720" rtlCol="0" anchor="t"/>
          <a:lstStyle/>
          <a:p>
            <a:pPr>
              <a:lnSpc>
                <a:spcPct val="130000"/>
              </a:lnSpc>
            </a:pPr>
            <a:r>
              <a:rPr lang="en-US" sz="1400" dirty="0">
                <a:solidFill>
                  <a:srgbClr val="77AD6F"/>
                </a:solidFill>
                <a:latin typeface="MiSans" pitchFamily="34" charset="0"/>
                <a:ea typeface="MiSans" pitchFamily="34" charset="-122"/>
                <a:cs typeface="MiSans" pitchFamily="34" charset="-120"/>
              </a:rPr>
              <a:t>AI allows scammers to mass-produce highly personalized scams at a global scale, making it easier to mimic trusted contacts, banks, and even bosses. This technology has transformed traditional phishing into more convincing and automated fraud.</a:t>
            </a:r>
            <a:endParaRPr lang="en-US" sz="1600" dirty="0"/>
          </a:p>
        </p:txBody>
      </p:sp>
      <p:sp>
        <p:nvSpPr>
          <p:cNvPr id="12" name="Text 9"/>
          <p:cNvSpPr/>
          <p:nvPr/>
        </p:nvSpPr>
        <p:spPr>
          <a:xfrm>
            <a:off x="4285615" y="3369310"/>
            <a:ext cx="3569970" cy="767715"/>
          </a:xfrm>
          <a:prstGeom prst="rect">
            <a:avLst/>
          </a:prstGeom>
          <a:noFill/>
          <a:ln/>
        </p:spPr>
        <p:txBody>
          <a:bodyPr wrap="square" lIns="45720" tIns="45720" rIns="4572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Deepfakes Mimic Trusted Contacts</a:t>
            </a:r>
            <a:endParaRPr lang="en-US" sz="1600" dirty="0"/>
          </a:p>
        </p:txBody>
      </p:sp>
      <p:sp>
        <p:nvSpPr>
          <p:cNvPr id="13" name="Text 10"/>
          <p:cNvSpPr/>
          <p:nvPr/>
        </p:nvSpPr>
        <p:spPr>
          <a:xfrm>
            <a:off x="4201795" y="3975100"/>
            <a:ext cx="3695700" cy="254063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With just a few seconds of voice recording and public photos, scammers can create deepfakes that convincingly impersonate loved ones, colleagues, or authority figures. These deepfakes can manipulate emotions and trick people into sharing sensitive information.</a:t>
            </a:r>
            <a:endParaRPr lang="en-US" sz="1600" dirty="0"/>
          </a:p>
        </p:txBody>
      </p:sp>
      <p:sp>
        <p:nvSpPr>
          <p:cNvPr id="14" name="Text 11"/>
          <p:cNvSpPr/>
          <p:nvPr/>
        </p:nvSpPr>
        <p:spPr>
          <a:xfrm>
            <a:off x="8298815" y="3369310"/>
            <a:ext cx="3569970" cy="767715"/>
          </a:xfrm>
          <a:prstGeom prst="rect">
            <a:avLst/>
          </a:prstGeom>
          <a:noFill/>
          <a:ln/>
        </p:spPr>
        <p:txBody>
          <a:bodyPr wrap="square" lIns="45720" tIns="45720" rIns="4572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AI-Generated Text Enhances Phishing</a:t>
            </a:r>
            <a:endParaRPr lang="en-US" sz="1600" dirty="0"/>
          </a:p>
        </p:txBody>
      </p:sp>
      <p:sp>
        <p:nvSpPr>
          <p:cNvPr id="15" name="Text 12"/>
          <p:cNvSpPr/>
          <p:nvPr/>
        </p:nvSpPr>
        <p:spPr>
          <a:xfrm>
            <a:off x="8214995" y="3975100"/>
            <a:ext cx="3695700" cy="254063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Advanced AI models can draft flawless and highly personalized emails in any language. These emails often include personal details scraped from social media, making them appear legitimate and increasing the likelihood of people falling for the scam.</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8-d2nf81h8bjvh7rlj0900.jpeg"/>
          <p:cNvPicPr>
            <a:picLocks noChangeAspect="1"/>
          </p:cNvPicPr>
          <p:nvPr/>
        </p:nvPicPr>
        <p:blipFill>
          <a:blip r:embed="rId3"/>
          <a:srcRect l="5154" t="29209" r="7828" b="29886"/>
          <a:stretch/>
        </p:blipFill>
        <p:spPr>
          <a:xfrm>
            <a:off x="11430" y="0"/>
            <a:ext cx="12169140" cy="2451735"/>
          </a:xfrm>
          <a:prstGeom prst="rect">
            <a:avLst/>
          </a:prstGeom>
        </p:spPr>
      </p:pic>
      <p:sp>
        <p:nvSpPr>
          <p:cNvPr id="3" name="Text 0"/>
          <p:cNvSpPr/>
          <p:nvPr/>
        </p:nvSpPr>
        <p:spPr>
          <a:xfrm>
            <a:off x="254635" y="2637155"/>
            <a:ext cx="3973830" cy="2281555"/>
          </a:xfrm>
          <a:prstGeom prst="rect">
            <a:avLst/>
          </a:prstGeom>
          <a:noFill/>
          <a:ln/>
        </p:spPr>
        <p:txBody>
          <a:bodyPr wrap="square" lIns="45720" tIns="45720" rIns="45720" bIns="45720" rtlCol="0" anchor="t"/>
          <a:lstStyle/>
          <a:p>
            <a:pPr>
              <a:lnSpc>
                <a:spcPct val="130000"/>
              </a:lnSpc>
            </a:pPr>
            <a:r>
              <a:rPr lang="en-US" sz="3200" dirty="0">
                <a:solidFill>
                  <a:srgbClr val="77AD6F"/>
                </a:solidFill>
                <a:latin typeface="MiSans" pitchFamily="34" charset="0"/>
                <a:ea typeface="MiSans" pitchFamily="34" charset="-122"/>
                <a:cs typeface="MiSans" pitchFamily="34" charset="-120"/>
              </a:rPr>
              <a:t>Deepfakes Fake Your Trust</a:t>
            </a:r>
            <a:endParaRPr lang="en-US" sz="1600" dirty="0"/>
          </a:p>
        </p:txBody>
      </p:sp>
      <p:sp>
        <p:nvSpPr>
          <p:cNvPr id="4" name="Shape 1"/>
          <p:cNvSpPr/>
          <p:nvPr/>
        </p:nvSpPr>
        <p:spPr>
          <a:xfrm>
            <a:off x="-478790" y="4550410"/>
            <a:ext cx="2926080" cy="2926080"/>
          </a:xfrm>
          <a:prstGeom prst="ellipse">
            <a:avLst/>
          </a:prstGeom>
          <a:solidFill>
            <a:srgbClr val="77AD6F"/>
          </a:solidFill>
          <a:ln w="12700">
            <a:solidFill>
              <a:srgbClr val="77AD6F"/>
            </a:solidFill>
            <a:prstDash val="solid"/>
          </a:ln>
        </p:spPr>
      </p:sp>
      <p:sp>
        <p:nvSpPr>
          <p:cNvPr id="5" name="Text 2"/>
          <p:cNvSpPr/>
          <p:nvPr/>
        </p:nvSpPr>
        <p:spPr>
          <a:xfrm>
            <a:off x="-478790" y="4550410"/>
            <a:ext cx="2926080" cy="2926080"/>
          </a:xfrm>
          <a:prstGeom prst="rect">
            <a:avLst/>
          </a:prstGeom>
          <a:noFill/>
          <a:ln/>
        </p:spPr>
        <p:txBody>
          <a:bodyPr wrap="square" lIns="0" tIns="0" rIns="0" bIns="0" rtlCol="0" anchor="t"/>
          <a:lstStyle/>
          <a:p>
            <a:pPr>
              <a:lnSpc>
                <a:spcPct val="100000"/>
              </a:lnSpc>
            </a:pPr>
            <a:endParaRPr lang="en-US" sz="1600" dirty="0"/>
          </a:p>
        </p:txBody>
      </p:sp>
      <p:sp>
        <p:nvSpPr>
          <p:cNvPr id="6" name="Shape 3"/>
          <p:cNvSpPr/>
          <p:nvPr/>
        </p:nvSpPr>
        <p:spPr>
          <a:xfrm>
            <a:off x="2680335" y="4721860"/>
            <a:ext cx="671830" cy="671830"/>
          </a:xfrm>
          <a:prstGeom prst="ellipse">
            <a:avLst/>
          </a:prstGeom>
          <a:solidFill>
            <a:srgbClr val="D2E7D6"/>
          </a:solidFill>
          <a:ln/>
        </p:spPr>
      </p:sp>
      <p:sp>
        <p:nvSpPr>
          <p:cNvPr id="7" name="Text 4"/>
          <p:cNvSpPr/>
          <p:nvPr/>
        </p:nvSpPr>
        <p:spPr>
          <a:xfrm>
            <a:off x="2680335" y="4721860"/>
            <a:ext cx="671830" cy="671830"/>
          </a:xfrm>
          <a:prstGeom prst="rect">
            <a:avLst/>
          </a:prstGeom>
          <a:noFill/>
          <a:ln/>
        </p:spPr>
        <p:txBody>
          <a:bodyPr wrap="square" lIns="0" tIns="0" rIns="0" bIns="0" rtlCol="0" anchor="t"/>
          <a:lstStyle/>
          <a:p>
            <a:pPr>
              <a:lnSpc>
                <a:spcPct val="100000"/>
              </a:lnSpc>
            </a:pPr>
            <a:endParaRPr lang="en-US" sz="1600" dirty="0"/>
          </a:p>
        </p:txBody>
      </p:sp>
      <p:sp>
        <p:nvSpPr>
          <p:cNvPr id="8" name="Text 5"/>
          <p:cNvSpPr/>
          <p:nvPr/>
        </p:nvSpPr>
        <p:spPr>
          <a:xfrm>
            <a:off x="4228465" y="2708275"/>
            <a:ext cx="2632710" cy="1717040"/>
          </a:xfrm>
          <a:prstGeom prst="rect">
            <a:avLst/>
          </a:prstGeom>
          <a:noFill/>
          <a:ln/>
        </p:spPr>
        <p:txBody>
          <a:bodyPr wrap="square" lIns="45720" tIns="45720" rIns="45720" bIns="45720" rtlCol="0" anchor="t"/>
          <a:lstStyle/>
          <a:p>
            <a:pPr>
              <a:lnSpc>
                <a:spcPct val="130000"/>
              </a:lnSpc>
            </a:pPr>
            <a:r>
              <a:rPr lang="en-US" sz="2400" dirty="0">
                <a:solidFill>
                  <a:srgbClr val="000000"/>
                </a:solidFill>
                <a:latin typeface="MiSans" pitchFamily="34" charset="0"/>
                <a:ea typeface="MiSans" pitchFamily="34" charset="-122"/>
                <a:cs typeface="MiSans" pitchFamily="34" charset="-120"/>
              </a:rPr>
              <a:t>Voice and Video Cloning</a:t>
            </a:r>
            <a:endParaRPr lang="en-US" sz="1600" dirty="0"/>
          </a:p>
        </p:txBody>
      </p:sp>
      <p:sp>
        <p:nvSpPr>
          <p:cNvPr id="9" name="Text 6"/>
          <p:cNvSpPr/>
          <p:nvPr/>
        </p:nvSpPr>
        <p:spPr>
          <a:xfrm>
            <a:off x="6874510" y="2719070"/>
            <a:ext cx="4950460" cy="1143397"/>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Scammers use AI to clone voices and create fake videos. They can make it appear as though someone you know is asking for money or personal information, exploiting trust and emotions to manipulate victims.</a:t>
            </a:r>
            <a:endParaRPr lang="en-US" sz="1600" dirty="0"/>
          </a:p>
        </p:txBody>
      </p:sp>
      <p:sp>
        <p:nvSpPr>
          <p:cNvPr id="10" name="Text 7"/>
          <p:cNvSpPr/>
          <p:nvPr/>
        </p:nvSpPr>
        <p:spPr>
          <a:xfrm>
            <a:off x="4228465" y="4584065"/>
            <a:ext cx="2632710" cy="1717040"/>
          </a:xfrm>
          <a:prstGeom prst="rect">
            <a:avLst/>
          </a:prstGeom>
          <a:noFill/>
          <a:ln/>
        </p:spPr>
        <p:txBody>
          <a:bodyPr wrap="square" lIns="45720" tIns="45720" rIns="45720" bIns="45720" rtlCol="0" anchor="t"/>
          <a:lstStyle/>
          <a:p>
            <a:pPr>
              <a:lnSpc>
                <a:spcPct val="130000"/>
              </a:lnSpc>
            </a:pPr>
            <a:r>
              <a:rPr lang="en-US" sz="2400" dirty="0">
                <a:solidFill>
                  <a:srgbClr val="000000"/>
                </a:solidFill>
                <a:latin typeface="MiSans" pitchFamily="34" charset="0"/>
                <a:ea typeface="MiSans" pitchFamily="34" charset="-122"/>
                <a:cs typeface="MiSans" pitchFamily="34" charset="-120"/>
              </a:rPr>
              <a:t>Exploiting Emotional Responses</a:t>
            </a:r>
            <a:endParaRPr lang="en-US" sz="1600" dirty="0"/>
          </a:p>
        </p:txBody>
      </p:sp>
      <p:sp>
        <p:nvSpPr>
          <p:cNvPr id="11" name="Text 8"/>
          <p:cNvSpPr/>
          <p:nvPr/>
        </p:nvSpPr>
        <p:spPr>
          <a:xfrm>
            <a:off x="6874510" y="4594860"/>
            <a:ext cx="4950460" cy="1143397"/>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Deepfakes are designed to trigger emotional responses quickly. For example, a fake video of a crying grandchild or a distressed friend can pressure victims into acting without thinking, leading to potential fraud.</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62883" y="521335"/>
            <a:ext cx="8170863"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AI Writes Perfect Phish</a:t>
            </a:r>
            <a:endParaRPr lang="en-US" sz="1600" dirty="0"/>
          </a:p>
        </p:txBody>
      </p:sp>
      <p:sp>
        <p:nvSpPr>
          <p:cNvPr id="3" name="Shape 1"/>
          <p:cNvSpPr/>
          <p:nvPr/>
        </p:nvSpPr>
        <p:spPr>
          <a:xfrm>
            <a:off x="275590" y="1754505"/>
            <a:ext cx="5784850" cy="1913890"/>
          </a:xfrm>
          <a:prstGeom prst="roundRect">
            <a:avLst>
              <a:gd name="adj" fmla="val 4433"/>
            </a:avLst>
          </a:prstGeom>
          <a:solidFill>
            <a:srgbClr val="D2E7D6"/>
          </a:solidFill>
          <a:ln/>
        </p:spPr>
      </p:sp>
      <p:sp>
        <p:nvSpPr>
          <p:cNvPr id="4" name="Text 2"/>
          <p:cNvSpPr/>
          <p:nvPr/>
        </p:nvSpPr>
        <p:spPr>
          <a:xfrm>
            <a:off x="275590" y="1754505"/>
            <a:ext cx="5784850" cy="1913890"/>
          </a:xfrm>
          <a:prstGeom prst="rect">
            <a:avLst/>
          </a:prstGeom>
          <a:noFill/>
          <a:ln/>
        </p:spPr>
        <p:txBody>
          <a:bodyPr wrap="square" lIns="0" tIns="0" rIns="0" bIns="0" rtlCol="0" anchor="t"/>
          <a:lstStyle/>
          <a:p>
            <a:pPr>
              <a:lnSpc>
                <a:spcPct val="100000"/>
              </a:lnSpc>
            </a:pPr>
            <a:endParaRPr lang="en-US" sz="1600" dirty="0"/>
          </a:p>
        </p:txBody>
      </p:sp>
      <p:sp>
        <p:nvSpPr>
          <p:cNvPr id="5" name="Shape 3"/>
          <p:cNvSpPr/>
          <p:nvPr/>
        </p:nvSpPr>
        <p:spPr>
          <a:xfrm>
            <a:off x="6147435" y="1754505"/>
            <a:ext cx="5784850" cy="1913890"/>
          </a:xfrm>
          <a:prstGeom prst="roundRect">
            <a:avLst>
              <a:gd name="adj" fmla="val 4433"/>
            </a:avLst>
          </a:prstGeom>
          <a:solidFill>
            <a:srgbClr val="77AD6F"/>
          </a:solidFill>
          <a:ln/>
        </p:spPr>
      </p:sp>
      <p:sp>
        <p:nvSpPr>
          <p:cNvPr id="6" name="Text 4"/>
          <p:cNvSpPr/>
          <p:nvPr/>
        </p:nvSpPr>
        <p:spPr>
          <a:xfrm>
            <a:off x="6147435" y="1754505"/>
            <a:ext cx="5784850" cy="1913890"/>
          </a:xfrm>
          <a:prstGeom prst="rect">
            <a:avLst/>
          </a:prstGeom>
          <a:noFill/>
          <a:ln/>
        </p:spPr>
        <p:txBody>
          <a:bodyPr wrap="square" lIns="0" tIns="0" rIns="0" bIns="0" rtlCol="0" anchor="t"/>
          <a:lstStyle/>
          <a:p>
            <a:pPr>
              <a:lnSpc>
                <a:spcPct val="100000"/>
              </a:lnSpc>
            </a:pPr>
            <a:endParaRPr lang="en-US" sz="1600" dirty="0"/>
          </a:p>
        </p:txBody>
      </p:sp>
      <p:sp>
        <p:nvSpPr>
          <p:cNvPr id="7" name="Shape 5"/>
          <p:cNvSpPr/>
          <p:nvPr/>
        </p:nvSpPr>
        <p:spPr>
          <a:xfrm>
            <a:off x="275590" y="3949065"/>
            <a:ext cx="5784850" cy="1913890"/>
          </a:xfrm>
          <a:prstGeom prst="roundRect">
            <a:avLst>
              <a:gd name="adj" fmla="val 4433"/>
            </a:avLst>
          </a:prstGeom>
          <a:solidFill>
            <a:srgbClr val="77AD6F"/>
          </a:solidFill>
          <a:ln/>
        </p:spPr>
      </p:sp>
      <p:sp>
        <p:nvSpPr>
          <p:cNvPr id="8" name="Text 6"/>
          <p:cNvSpPr/>
          <p:nvPr/>
        </p:nvSpPr>
        <p:spPr>
          <a:xfrm>
            <a:off x="275590" y="3949065"/>
            <a:ext cx="5784850" cy="1913890"/>
          </a:xfrm>
          <a:prstGeom prst="rect">
            <a:avLst/>
          </a:prstGeom>
          <a:noFill/>
          <a:ln/>
        </p:spPr>
        <p:txBody>
          <a:bodyPr wrap="square" lIns="0" tIns="0" rIns="0" bIns="0" rtlCol="0" anchor="t"/>
          <a:lstStyle/>
          <a:p>
            <a:pPr>
              <a:lnSpc>
                <a:spcPct val="100000"/>
              </a:lnSpc>
            </a:pPr>
            <a:endParaRPr lang="en-US" sz="1600" dirty="0"/>
          </a:p>
        </p:txBody>
      </p:sp>
      <p:sp>
        <p:nvSpPr>
          <p:cNvPr id="9" name="Shape 7"/>
          <p:cNvSpPr/>
          <p:nvPr/>
        </p:nvSpPr>
        <p:spPr>
          <a:xfrm>
            <a:off x="6147435" y="3949065"/>
            <a:ext cx="5784850" cy="1913890"/>
          </a:xfrm>
          <a:prstGeom prst="roundRect">
            <a:avLst>
              <a:gd name="adj" fmla="val 4433"/>
            </a:avLst>
          </a:prstGeom>
          <a:solidFill>
            <a:srgbClr val="D2E7D6"/>
          </a:solidFill>
          <a:ln/>
        </p:spPr>
      </p:sp>
      <p:sp>
        <p:nvSpPr>
          <p:cNvPr id="10" name="Text 8"/>
          <p:cNvSpPr/>
          <p:nvPr/>
        </p:nvSpPr>
        <p:spPr>
          <a:xfrm>
            <a:off x="6147435" y="3949065"/>
            <a:ext cx="5784850" cy="1913890"/>
          </a:xfrm>
          <a:prstGeom prst="rect">
            <a:avLst/>
          </a:prstGeom>
          <a:noFill/>
          <a:ln/>
        </p:spPr>
        <p:txBody>
          <a:bodyPr wrap="square" lIns="0" tIns="0" rIns="0" bIns="0" rtlCol="0" anchor="t"/>
          <a:lstStyle/>
          <a:p>
            <a:pPr>
              <a:lnSpc>
                <a:spcPct val="100000"/>
              </a:lnSpc>
            </a:pPr>
            <a:endParaRPr lang="en-US" sz="1600" dirty="0"/>
          </a:p>
        </p:txBody>
      </p:sp>
      <p:sp>
        <p:nvSpPr>
          <p:cNvPr id="11" name="Text 9"/>
          <p:cNvSpPr/>
          <p:nvPr/>
        </p:nvSpPr>
        <p:spPr>
          <a:xfrm>
            <a:off x="438785" y="1915160"/>
            <a:ext cx="5427980" cy="368300"/>
          </a:xfrm>
          <a:prstGeom prst="rect">
            <a:avLst/>
          </a:prstGeom>
          <a:noFill/>
          <a:ln/>
        </p:spPr>
        <p:txBody>
          <a:bodyPr wrap="square" lIns="0" tIns="0" rIns="0" bIns="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Flawless Email Drafting</a:t>
            </a:r>
            <a:endParaRPr lang="en-US" sz="1600" dirty="0"/>
          </a:p>
        </p:txBody>
      </p:sp>
      <p:sp>
        <p:nvSpPr>
          <p:cNvPr id="12" name="Text 10"/>
          <p:cNvSpPr/>
          <p:nvPr/>
        </p:nvSpPr>
        <p:spPr>
          <a:xfrm>
            <a:off x="439420" y="2397125"/>
            <a:ext cx="5471795" cy="1144270"/>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AI can draft emails that are virtually flawless, mirroring the tone and language of legitimate sources. This makes it harder to distinguish between genuine and fraudulent emails.</a:t>
            </a:r>
            <a:endParaRPr lang="en-US" sz="1600" dirty="0"/>
          </a:p>
        </p:txBody>
      </p:sp>
      <p:sp>
        <p:nvSpPr>
          <p:cNvPr id="13" name="Text 11"/>
          <p:cNvSpPr/>
          <p:nvPr/>
        </p:nvSpPr>
        <p:spPr>
          <a:xfrm>
            <a:off x="436880" y="4118610"/>
            <a:ext cx="5434330" cy="774700"/>
          </a:xfrm>
          <a:prstGeom prst="rect">
            <a:avLst/>
          </a:prstGeom>
          <a:noFill/>
          <a:ln/>
        </p:spPr>
        <p:txBody>
          <a:bodyPr wrap="square" lIns="0" tIns="0" rIns="0" bIns="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Personalization Through Data Scraping</a:t>
            </a:r>
            <a:endParaRPr lang="en-US" sz="1600" dirty="0"/>
          </a:p>
        </p:txBody>
      </p:sp>
      <p:sp>
        <p:nvSpPr>
          <p:cNvPr id="14" name="Text 12"/>
          <p:cNvSpPr/>
          <p:nvPr/>
        </p:nvSpPr>
        <p:spPr>
          <a:xfrm>
            <a:off x="422910" y="4600575"/>
            <a:ext cx="547179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Scammers use AI to scrape personal data from social media and other sources to personalize emails. This level of personalization makes the emails appear more credible and increases the chances of success.</a:t>
            </a:r>
            <a:endParaRPr lang="en-US" sz="1600" dirty="0"/>
          </a:p>
        </p:txBody>
      </p:sp>
      <p:sp>
        <p:nvSpPr>
          <p:cNvPr id="15" name="Text 13"/>
          <p:cNvSpPr/>
          <p:nvPr/>
        </p:nvSpPr>
        <p:spPr>
          <a:xfrm>
            <a:off x="6306185" y="1915795"/>
            <a:ext cx="5427980" cy="368300"/>
          </a:xfrm>
          <a:prstGeom prst="rect">
            <a:avLst/>
          </a:prstGeom>
          <a:noFill/>
          <a:ln/>
        </p:spPr>
        <p:txBody>
          <a:bodyPr wrap="square" lIns="0" tIns="0" rIns="0" bIns="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Scaling Scams Globally</a:t>
            </a:r>
            <a:endParaRPr lang="en-US" sz="1600" dirty="0"/>
          </a:p>
        </p:txBody>
      </p:sp>
      <p:sp>
        <p:nvSpPr>
          <p:cNvPr id="16" name="Text 14"/>
          <p:cNvSpPr/>
          <p:nvPr/>
        </p:nvSpPr>
        <p:spPr>
          <a:xfrm>
            <a:off x="6311265" y="2397125"/>
            <a:ext cx="547179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AI enables scammers to scale their phishing campaigns globally. They can send millions of personalized emails with minimal effort, increasing the number of potential victims.</a:t>
            </a:r>
            <a:endParaRPr lang="en-US" sz="1600" dirty="0"/>
          </a:p>
        </p:txBody>
      </p:sp>
      <p:sp>
        <p:nvSpPr>
          <p:cNvPr id="17" name="Text 15"/>
          <p:cNvSpPr/>
          <p:nvPr/>
        </p:nvSpPr>
        <p:spPr>
          <a:xfrm>
            <a:off x="6313170" y="4119245"/>
            <a:ext cx="5434330" cy="368300"/>
          </a:xfrm>
          <a:prstGeom prst="rect">
            <a:avLst/>
          </a:prstGeom>
          <a:noFill/>
          <a:ln/>
        </p:spPr>
        <p:txBody>
          <a:bodyPr wrap="square" lIns="0" tIns="0" rIns="0" bIns="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Reducing Human Errors</a:t>
            </a:r>
            <a:endParaRPr lang="en-US" sz="1600" dirty="0"/>
          </a:p>
        </p:txBody>
      </p:sp>
      <p:sp>
        <p:nvSpPr>
          <p:cNvPr id="18" name="Text 16"/>
          <p:cNvSpPr/>
          <p:nvPr/>
        </p:nvSpPr>
        <p:spPr>
          <a:xfrm>
            <a:off x="6313170" y="4600575"/>
            <a:ext cx="5471795" cy="1144270"/>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AI reduces the grammatical and syntactical errors that were once common in phishing emails. This makes the scams more convincing and harder to detect.</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Chatbots &amp; Social Bots</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6-d2nf8118bjvh7rlj08s0.jpeg"/>
          <p:cNvPicPr>
            <a:picLocks noChangeAspect="1"/>
          </p:cNvPicPr>
          <p:nvPr/>
        </p:nvPicPr>
        <p:blipFill>
          <a:blip r:embed="rId3"/>
          <a:srcRect l="5449" t="5704" r="281" b="8217"/>
          <a:stretch/>
        </p:blipFill>
        <p:spPr>
          <a:xfrm>
            <a:off x="6605905" y="-26670"/>
            <a:ext cx="5682615" cy="6919595"/>
          </a:xfrm>
          <a:prstGeom prst="rect">
            <a:avLst/>
          </a:prstGeom>
        </p:spPr>
      </p:pic>
      <p:sp>
        <p:nvSpPr>
          <p:cNvPr id="3" name="Text 0"/>
          <p:cNvSpPr/>
          <p:nvPr/>
        </p:nvSpPr>
        <p:spPr>
          <a:xfrm>
            <a:off x="387985" y="1494790"/>
            <a:ext cx="5870575" cy="1680845"/>
          </a:xfrm>
          <a:prstGeom prst="rect">
            <a:avLst/>
          </a:prstGeom>
          <a:noFill/>
          <a:ln/>
        </p:spPr>
        <p:txBody>
          <a:bodyPr wrap="square" lIns="0" tIns="0" rIns="0" bIns="0" rtlCol="0" anchor="t"/>
          <a:lstStyle/>
          <a:p>
            <a:pPr>
              <a:lnSpc>
                <a:spcPct val="100000"/>
              </a:lnSpc>
            </a:pPr>
            <a:r>
              <a:rPr lang="en-US" sz="3200" dirty="0">
                <a:solidFill>
                  <a:srgbClr val="77AD6F"/>
                </a:solidFill>
                <a:latin typeface="MiSans" pitchFamily="34" charset="0"/>
                <a:ea typeface="MiSans" pitchFamily="34" charset="-122"/>
                <a:cs typeface="MiSans" pitchFamily="34" charset="-120"/>
              </a:rPr>
              <a:t>Fake Support Bots Steal Data</a:t>
            </a:r>
            <a:endParaRPr lang="en-US" sz="1600" dirty="0"/>
          </a:p>
        </p:txBody>
      </p:sp>
      <p:sp>
        <p:nvSpPr>
          <p:cNvPr id="4" name="Text 1"/>
          <p:cNvSpPr/>
          <p:nvPr/>
        </p:nvSpPr>
        <p:spPr>
          <a:xfrm>
            <a:off x="387985" y="3175635"/>
            <a:ext cx="6068060" cy="720725"/>
          </a:xfrm>
          <a:prstGeom prst="rect">
            <a:avLst/>
          </a:prstGeom>
          <a:noFill/>
          <a:ln/>
        </p:spPr>
        <p:txBody>
          <a:bodyPr wrap="square" lIns="0" tIns="0" rIns="0" bIns="0" rtlCol="0" anchor="t"/>
          <a:lstStyle/>
          <a:p>
            <a:pPr>
              <a:lnSpc>
                <a:spcPct val="100000"/>
              </a:lnSpc>
            </a:pPr>
            <a:r>
              <a:rPr lang="en-US" sz="2400" dirty="0">
                <a:solidFill>
                  <a:srgbClr val="000000"/>
                </a:solidFill>
                <a:latin typeface="MiSans" pitchFamily="34" charset="0"/>
                <a:ea typeface="MiSans" pitchFamily="34" charset="-122"/>
                <a:cs typeface="MiSans" pitchFamily="34" charset="-120"/>
              </a:rPr>
              <a:t>AI-Powered Chatbots for Fraud</a:t>
            </a:r>
            <a:endParaRPr lang="en-US" sz="1600" dirty="0"/>
          </a:p>
        </p:txBody>
      </p:sp>
      <p:sp>
        <p:nvSpPr>
          <p:cNvPr id="5" name="Text 2"/>
          <p:cNvSpPr/>
          <p:nvPr/>
        </p:nvSpPr>
        <p:spPr>
          <a:xfrm>
            <a:off x="387985" y="3860800"/>
            <a:ext cx="5682615" cy="1965325"/>
          </a:xfrm>
          <a:prstGeom prst="rect">
            <a:avLst/>
          </a:prstGeom>
          <a:noFill/>
          <a:ln/>
        </p:spPr>
        <p:txBody>
          <a:bodyPr wrap="square" lIns="0" tIns="0" rIns="0" bIns="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Scammers deploy AI-powered chatbots that impersonate customer support. These bots can engage in realistic conversations, guiding victims to share sensitive information like passwords and financial details.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515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19-d2nf81p8bjvh7rlj0930.png"/>
          <p:cNvPicPr>
            <a:picLocks noChangeAspect="1"/>
          </p:cNvPicPr>
          <p:nvPr/>
        </p:nvPicPr>
        <p:blipFill>
          <a:blip r:embed="rId3">
            <a:alphaModFix amt="20000"/>
          </a:blip>
          <a:stretch>
            <a:fillRect/>
          </a:stretch>
        </p:blipFill>
        <p:spPr>
          <a:xfrm>
            <a:off x="0" y="13335"/>
            <a:ext cx="5393055" cy="6858000"/>
          </a:xfrm>
          <a:prstGeom prst="rect">
            <a:avLst/>
          </a:prstGeom>
        </p:spPr>
      </p:pic>
      <p:sp>
        <p:nvSpPr>
          <p:cNvPr id="3" name="Text 0"/>
          <p:cNvSpPr/>
          <p:nvPr/>
        </p:nvSpPr>
        <p:spPr>
          <a:xfrm>
            <a:off x="140970" y="3061335"/>
            <a:ext cx="5668010" cy="1837690"/>
          </a:xfrm>
          <a:prstGeom prst="rect">
            <a:avLst/>
          </a:prstGeom>
          <a:noFill/>
          <a:ln/>
        </p:spPr>
        <p:txBody>
          <a:bodyPr wrap="square" lIns="45720" tIns="45720" rIns="45720" bIns="45720" rtlCol="0" anchor="t"/>
          <a:lstStyle/>
          <a:p>
            <a:pPr>
              <a:lnSpc>
                <a:spcPct val="100000"/>
              </a:lnSpc>
            </a:pPr>
            <a:r>
              <a:rPr lang="en-US" sz="3200" b="1" dirty="0">
                <a:solidFill>
                  <a:srgbClr val="FFFFFF"/>
                </a:solidFill>
                <a:latin typeface="MiSans" pitchFamily="34" charset="0"/>
                <a:ea typeface="MiSans" pitchFamily="34" charset="-122"/>
                <a:cs typeface="MiSans" pitchFamily="34" charset="-120"/>
              </a:rPr>
              <a:t>Social Media Bot Armies</a:t>
            </a:r>
            <a:endParaRPr lang="en-US" sz="1600" dirty="0"/>
          </a:p>
        </p:txBody>
      </p:sp>
      <p:sp>
        <p:nvSpPr>
          <p:cNvPr id="4" name="Text 1"/>
          <p:cNvSpPr/>
          <p:nvPr/>
        </p:nvSpPr>
        <p:spPr>
          <a:xfrm>
            <a:off x="5317490" y="613410"/>
            <a:ext cx="567944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Creating Fake Social Media Profiles</a:t>
            </a:r>
            <a:endParaRPr lang="en-US" sz="1600" dirty="0"/>
          </a:p>
        </p:txBody>
      </p:sp>
      <p:sp>
        <p:nvSpPr>
          <p:cNvPr id="5" name="Text 2"/>
          <p:cNvSpPr/>
          <p:nvPr/>
        </p:nvSpPr>
        <p:spPr>
          <a:xfrm>
            <a:off x="5317490" y="1125220"/>
            <a:ext cx="5668645"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AI generates convincing fake social media profiles with realistic photos and bios. These profiles can be used to spread fraudulent links and gain the trust of real users.</a:t>
            </a:r>
            <a:endParaRPr lang="en-US" sz="1600" dirty="0"/>
          </a:p>
        </p:txBody>
      </p:sp>
      <p:sp>
        <p:nvSpPr>
          <p:cNvPr id="6" name="Text 3"/>
          <p:cNvSpPr/>
          <p:nvPr/>
        </p:nvSpPr>
        <p:spPr>
          <a:xfrm>
            <a:off x="6042025" y="2602230"/>
            <a:ext cx="567944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Spreading Fraudulent Content</a:t>
            </a:r>
            <a:endParaRPr lang="en-US" sz="1600" dirty="0"/>
          </a:p>
        </p:txBody>
      </p:sp>
      <p:sp>
        <p:nvSpPr>
          <p:cNvPr id="7" name="Text 4"/>
          <p:cNvSpPr/>
          <p:nvPr/>
        </p:nvSpPr>
        <p:spPr>
          <a:xfrm>
            <a:off x="6041390" y="3114040"/>
            <a:ext cx="5668645"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AI-driven social media bots can post and share fraudulent content, including fake giveaways, investment scams, and malicious links. They leverage platform algorithms to maximize reach.</a:t>
            </a:r>
            <a:endParaRPr lang="en-US" sz="1600" dirty="0"/>
          </a:p>
        </p:txBody>
      </p:sp>
      <p:sp>
        <p:nvSpPr>
          <p:cNvPr id="8" name="Text 5"/>
          <p:cNvSpPr/>
          <p:nvPr/>
        </p:nvSpPr>
        <p:spPr>
          <a:xfrm>
            <a:off x="5318125" y="4590415"/>
            <a:ext cx="567944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Viral Urgency Tactics</a:t>
            </a:r>
            <a:endParaRPr lang="en-US" sz="1600" dirty="0"/>
          </a:p>
        </p:txBody>
      </p:sp>
      <p:sp>
        <p:nvSpPr>
          <p:cNvPr id="9" name="Text 6"/>
          <p:cNvSpPr/>
          <p:nvPr/>
        </p:nvSpPr>
        <p:spPr>
          <a:xfrm>
            <a:off x="5317490" y="5102225"/>
            <a:ext cx="5668645"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Scammers use AI to create a sense of urgency, encouraging users to act quickly without thinking. This can include fake countdown timers, limited-time offers, and false claims of account lockouts.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77AD6F"/>
      </a:accent1>
      <a:accent2>
        <a:srgbClr val="D2E7D6"/>
      </a:accent2>
      <a:accent3>
        <a:srgbClr val="000000"/>
      </a:accent3>
      <a:accent4>
        <a:srgbClr val="0094DB"/>
      </a:accent4>
      <a:accent5>
        <a:srgbClr val="ADDDFE"/>
      </a:accent5>
      <a:accent6>
        <a:srgbClr val="007CC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1154</Words>
  <Application>Microsoft Office PowerPoint</Application>
  <PresentationFormat>Widescreen</PresentationFormat>
  <Paragraphs>125</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Scams Exposed</dc:title>
  <dc:subject>AI Scams Exposed</dc:subject>
  <dc:creator>Kimi</dc:creator>
  <cp:lastModifiedBy>Sean</cp:lastModifiedBy>
  <cp:revision>2</cp:revision>
  <dcterms:created xsi:type="dcterms:W3CDTF">2025-12-02T06:28:59Z</dcterms:created>
  <dcterms:modified xsi:type="dcterms:W3CDTF">2025-12-02T06:29:52Z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Scams Exposed","ContentProducer":"001191110108MACG2KBH8F10000","ProduceID":"d4n8dfed44jad56m6atg","ReservedCode1":"","ContentPropagator":"001191110108MACG2KBH8F20000","PropagateID":"d4n8dfed44jad56m6atg","ReservedCode2":""}</vt:lpwstr>
  </property>
</Properties>
</file>